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handoutMasterIdLst>
    <p:handoutMasterId r:id="rId29"/>
  </p:handoutMasterIdLst>
  <p:sldIdLst>
    <p:sldId id="258" r:id="rId2"/>
    <p:sldId id="259" r:id="rId3"/>
    <p:sldId id="260" r:id="rId4"/>
    <p:sldId id="261" r:id="rId5"/>
    <p:sldId id="262" r:id="rId6"/>
    <p:sldId id="263" r:id="rId7"/>
    <p:sldId id="264" r:id="rId8"/>
    <p:sldId id="265" r:id="rId9"/>
    <p:sldId id="266" r:id="rId10"/>
    <p:sldId id="267" r:id="rId11"/>
    <p:sldId id="268" r:id="rId12"/>
    <p:sldId id="270" r:id="rId13"/>
    <p:sldId id="271" r:id="rId14"/>
    <p:sldId id="272" r:id="rId15"/>
    <p:sldId id="273" r:id="rId16"/>
    <p:sldId id="274" r:id="rId17"/>
    <p:sldId id="284" r:id="rId18"/>
    <p:sldId id="286" r:id="rId19"/>
    <p:sldId id="287" r:id="rId20"/>
    <p:sldId id="288" r:id="rId21"/>
    <p:sldId id="289" r:id="rId22"/>
    <p:sldId id="290" r:id="rId23"/>
    <p:sldId id="291" r:id="rId24"/>
    <p:sldId id="292" r:id="rId25"/>
    <p:sldId id="293" r:id="rId26"/>
    <p:sldId id="294"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shiv singh" userId="bfaa1578dc8b470b" providerId="LiveId" clId="{6F05C79E-67F8-47F6-90B5-32174D410CE1}"/>
    <pc:docChg chg="undo custSel addSld delSld modSld">
      <pc:chgData name="Nishiv singh" userId="bfaa1578dc8b470b" providerId="LiveId" clId="{6F05C79E-67F8-47F6-90B5-32174D410CE1}" dt="2022-05-03T07:18:47.379" v="1798" actId="478"/>
      <pc:docMkLst>
        <pc:docMk/>
      </pc:docMkLst>
      <pc:sldChg chg="modSp mod">
        <pc:chgData name="Nishiv singh" userId="bfaa1578dc8b470b" providerId="LiveId" clId="{6F05C79E-67F8-47F6-90B5-32174D410CE1}" dt="2022-05-02T13:09:53.941" v="1" actId="5793"/>
        <pc:sldMkLst>
          <pc:docMk/>
          <pc:sldMk cId="2086046916" sldId="259"/>
        </pc:sldMkLst>
        <pc:spChg chg="mod">
          <ac:chgData name="Nishiv singh" userId="bfaa1578dc8b470b" providerId="LiveId" clId="{6F05C79E-67F8-47F6-90B5-32174D410CE1}" dt="2022-05-02T13:09:53.941" v="1" actId="5793"/>
          <ac:spMkLst>
            <pc:docMk/>
            <pc:sldMk cId="2086046916" sldId="259"/>
            <ac:spMk id="13" creationId="{69C5D8D4-75B8-40AE-902E-ED01624E6F80}"/>
          </ac:spMkLst>
        </pc:spChg>
      </pc:sldChg>
      <pc:sldChg chg="addSp modSp mod">
        <pc:chgData name="Nishiv singh" userId="bfaa1578dc8b470b" providerId="LiveId" clId="{6F05C79E-67F8-47F6-90B5-32174D410CE1}" dt="2022-05-02T13:13:21.342" v="21" actId="1076"/>
        <pc:sldMkLst>
          <pc:docMk/>
          <pc:sldMk cId="4267419374" sldId="262"/>
        </pc:sldMkLst>
        <pc:spChg chg="add mod">
          <ac:chgData name="Nishiv singh" userId="bfaa1578dc8b470b" providerId="LiveId" clId="{6F05C79E-67F8-47F6-90B5-32174D410CE1}" dt="2022-05-02T13:13:21.342" v="21" actId="1076"/>
          <ac:spMkLst>
            <pc:docMk/>
            <pc:sldMk cId="4267419374" sldId="262"/>
            <ac:spMk id="5" creationId="{6B3813E3-7985-442D-BA52-5B0776638ECB}"/>
          </ac:spMkLst>
        </pc:spChg>
      </pc:sldChg>
      <pc:sldChg chg="modSp mod">
        <pc:chgData name="Nishiv singh" userId="bfaa1578dc8b470b" providerId="LiveId" clId="{6F05C79E-67F8-47F6-90B5-32174D410CE1}" dt="2022-05-02T13:14:06.026" v="24" actId="1076"/>
        <pc:sldMkLst>
          <pc:docMk/>
          <pc:sldMk cId="99642301" sldId="263"/>
        </pc:sldMkLst>
        <pc:spChg chg="mod">
          <ac:chgData name="Nishiv singh" userId="bfaa1578dc8b470b" providerId="LiveId" clId="{6F05C79E-67F8-47F6-90B5-32174D410CE1}" dt="2022-05-02T13:14:06.026" v="24" actId="1076"/>
          <ac:spMkLst>
            <pc:docMk/>
            <pc:sldMk cId="99642301" sldId="263"/>
            <ac:spMk id="7" creationId="{A0B25513-86CB-4647-ACE7-37109B86E919}"/>
          </ac:spMkLst>
        </pc:spChg>
        <pc:picChg chg="mod">
          <ac:chgData name="Nishiv singh" userId="bfaa1578dc8b470b" providerId="LiveId" clId="{6F05C79E-67F8-47F6-90B5-32174D410CE1}" dt="2022-05-02T13:13:59.058" v="23" actId="1076"/>
          <ac:picMkLst>
            <pc:docMk/>
            <pc:sldMk cId="99642301" sldId="263"/>
            <ac:picMk id="3" creationId="{3FE203FA-38D7-4BB8-9D63-AB77E6B103FA}"/>
          </ac:picMkLst>
        </pc:picChg>
      </pc:sldChg>
      <pc:sldChg chg="modSp mod">
        <pc:chgData name="Nishiv singh" userId="bfaa1578dc8b470b" providerId="LiveId" clId="{6F05C79E-67F8-47F6-90B5-32174D410CE1}" dt="2022-05-02T13:15:03.538" v="27" actId="113"/>
        <pc:sldMkLst>
          <pc:docMk/>
          <pc:sldMk cId="3738698038" sldId="266"/>
        </pc:sldMkLst>
        <pc:spChg chg="mod">
          <ac:chgData name="Nishiv singh" userId="bfaa1578dc8b470b" providerId="LiveId" clId="{6F05C79E-67F8-47F6-90B5-32174D410CE1}" dt="2022-05-02T13:15:03.538" v="27" actId="113"/>
          <ac:spMkLst>
            <pc:docMk/>
            <pc:sldMk cId="3738698038" sldId="266"/>
            <ac:spMk id="5" creationId="{72CE767E-49BE-4748-AFE2-707976BB2DBC}"/>
          </ac:spMkLst>
        </pc:spChg>
      </pc:sldChg>
      <pc:sldChg chg="modSp mod">
        <pc:chgData name="Nishiv singh" userId="bfaa1578dc8b470b" providerId="LiveId" clId="{6F05C79E-67F8-47F6-90B5-32174D410CE1}" dt="2022-05-02T13:15:50.283" v="37" actId="1076"/>
        <pc:sldMkLst>
          <pc:docMk/>
          <pc:sldMk cId="4201652330" sldId="267"/>
        </pc:sldMkLst>
        <pc:spChg chg="mod">
          <ac:chgData name="Nishiv singh" userId="bfaa1578dc8b470b" providerId="LiveId" clId="{6F05C79E-67F8-47F6-90B5-32174D410CE1}" dt="2022-05-02T13:15:50.283" v="37" actId="1076"/>
          <ac:spMkLst>
            <pc:docMk/>
            <pc:sldMk cId="4201652330" sldId="267"/>
            <ac:spMk id="5" creationId="{6B1AC98A-7BD9-4AE2-B5EB-FA2C0DD2DB74}"/>
          </ac:spMkLst>
        </pc:spChg>
        <pc:picChg chg="mod">
          <ac:chgData name="Nishiv singh" userId="bfaa1578dc8b470b" providerId="LiveId" clId="{6F05C79E-67F8-47F6-90B5-32174D410CE1}" dt="2022-05-02T13:15:45.596" v="36" actId="1076"/>
          <ac:picMkLst>
            <pc:docMk/>
            <pc:sldMk cId="4201652330" sldId="267"/>
            <ac:picMk id="3" creationId="{5A2EC653-AE4C-4617-9FAE-3F388C905747}"/>
          </ac:picMkLst>
        </pc:picChg>
      </pc:sldChg>
      <pc:sldChg chg="modSp mod">
        <pc:chgData name="Nishiv singh" userId="bfaa1578dc8b470b" providerId="LiveId" clId="{6F05C79E-67F8-47F6-90B5-32174D410CE1}" dt="2022-05-02T13:16:31.617" v="39" actId="255"/>
        <pc:sldMkLst>
          <pc:docMk/>
          <pc:sldMk cId="224556044" sldId="268"/>
        </pc:sldMkLst>
        <pc:spChg chg="mod">
          <ac:chgData name="Nishiv singh" userId="bfaa1578dc8b470b" providerId="LiveId" clId="{6F05C79E-67F8-47F6-90B5-32174D410CE1}" dt="2022-05-02T13:16:31.617" v="39" actId="255"/>
          <ac:spMkLst>
            <pc:docMk/>
            <pc:sldMk cId="224556044" sldId="268"/>
            <ac:spMk id="2" creationId="{92BFC80A-C5DC-40A6-88E6-7FD35DB086CB}"/>
          </ac:spMkLst>
        </pc:spChg>
      </pc:sldChg>
      <pc:sldChg chg="addSp modSp mod">
        <pc:chgData name="Nishiv singh" userId="bfaa1578dc8b470b" providerId="LiveId" clId="{6F05C79E-67F8-47F6-90B5-32174D410CE1}" dt="2022-05-02T13:19:46.051" v="71" actId="1076"/>
        <pc:sldMkLst>
          <pc:docMk/>
          <pc:sldMk cId="1015906226" sldId="274"/>
        </pc:sldMkLst>
        <pc:spChg chg="mod">
          <ac:chgData name="Nishiv singh" userId="bfaa1578dc8b470b" providerId="LiveId" clId="{6F05C79E-67F8-47F6-90B5-32174D410CE1}" dt="2022-05-02T13:17:47.105" v="62" actId="207"/>
          <ac:spMkLst>
            <pc:docMk/>
            <pc:sldMk cId="1015906226" sldId="274"/>
            <ac:spMk id="3" creationId="{FC5BFF7E-D1F0-42BB-8CDB-0828AA82ED09}"/>
          </ac:spMkLst>
        </pc:spChg>
        <pc:spChg chg="add mod">
          <ac:chgData name="Nishiv singh" userId="bfaa1578dc8b470b" providerId="LiveId" clId="{6F05C79E-67F8-47F6-90B5-32174D410CE1}" dt="2022-05-02T13:18:28.556" v="67" actId="14100"/>
          <ac:spMkLst>
            <pc:docMk/>
            <pc:sldMk cId="1015906226" sldId="274"/>
            <ac:spMk id="6" creationId="{9B08DE62-616F-4B59-8731-E3479E233824}"/>
          </ac:spMkLst>
        </pc:spChg>
        <pc:spChg chg="add mod">
          <ac:chgData name="Nishiv singh" userId="bfaa1578dc8b470b" providerId="LiveId" clId="{6F05C79E-67F8-47F6-90B5-32174D410CE1}" dt="2022-05-02T13:19:46.051" v="71" actId="1076"/>
          <ac:spMkLst>
            <pc:docMk/>
            <pc:sldMk cId="1015906226" sldId="274"/>
            <ac:spMk id="8" creationId="{EFFBF367-6450-4A9F-A827-F2320420E7E8}"/>
          </ac:spMkLst>
        </pc:spChg>
        <pc:picChg chg="add mod">
          <ac:chgData name="Nishiv singh" userId="bfaa1578dc8b470b" providerId="LiveId" clId="{6F05C79E-67F8-47F6-90B5-32174D410CE1}" dt="2022-05-02T13:18:02.994" v="64" actId="1076"/>
          <ac:picMkLst>
            <pc:docMk/>
            <pc:sldMk cId="1015906226" sldId="274"/>
            <ac:picMk id="4" creationId="{974BDB7C-A151-48DE-91EF-5E832611F5BA}"/>
          </ac:picMkLst>
        </pc:picChg>
      </pc:sldChg>
      <pc:sldChg chg="addSp delSp del mod">
        <pc:chgData name="Nishiv singh" userId="bfaa1578dc8b470b" providerId="LiveId" clId="{6F05C79E-67F8-47F6-90B5-32174D410CE1}" dt="2022-05-02T13:20:25.756" v="75" actId="47"/>
        <pc:sldMkLst>
          <pc:docMk/>
          <pc:sldMk cId="3322306269" sldId="275"/>
        </pc:sldMkLst>
        <pc:spChg chg="add del">
          <ac:chgData name="Nishiv singh" userId="bfaa1578dc8b470b" providerId="LiveId" clId="{6F05C79E-67F8-47F6-90B5-32174D410CE1}" dt="2022-05-02T13:20:09.320" v="73" actId="22"/>
          <ac:spMkLst>
            <pc:docMk/>
            <pc:sldMk cId="3322306269" sldId="275"/>
            <ac:spMk id="3" creationId="{318552FA-25CA-42C6-82C7-E03E35604679}"/>
          </ac:spMkLst>
        </pc:spChg>
      </pc:sldChg>
      <pc:sldChg chg="modSp add mod">
        <pc:chgData name="Nishiv singh" userId="bfaa1578dc8b470b" providerId="LiveId" clId="{6F05C79E-67F8-47F6-90B5-32174D410CE1}" dt="2022-05-02T16:15:18.981" v="1724" actId="313"/>
        <pc:sldMkLst>
          <pc:docMk/>
          <pc:sldMk cId="991598583" sldId="284"/>
        </pc:sldMkLst>
        <pc:spChg chg="mod">
          <ac:chgData name="Nishiv singh" userId="bfaa1578dc8b470b" providerId="LiveId" clId="{6F05C79E-67F8-47F6-90B5-32174D410CE1}" dt="2022-05-02T16:15:18.981" v="1724" actId="313"/>
          <ac:spMkLst>
            <pc:docMk/>
            <pc:sldMk cId="991598583" sldId="284"/>
            <ac:spMk id="2" creationId="{74D01379-65F6-4044-BFED-CCD4B20E3D47}"/>
          </ac:spMkLst>
        </pc:spChg>
      </pc:sldChg>
      <pc:sldChg chg="add del">
        <pc:chgData name="Nishiv singh" userId="bfaa1578dc8b470b" providerId="LiveId" clId="{6F05C79E-67F8-47F6-90B5-32174D410CE1}" dt="2022-05-02T13:20:55.386" v="78" actId="47"/>
        <pc:sldMkLst>
          <pc:docMk/>
          <pc:sldMk cId="2019413655" sldId="285"/>
        </pc:sldMkLst>
      </pc:sldChg>
      <pc:sldChg chg="add">
        <pc:chgData name="Nishiv singh" userId="bfaa1578dc8b470b" providerId="LiveId" clId="{6F05C79E-67F8-47F6-90B5-32174D410CE1}" dt="2022-05-02T13:20:50.526" v="77"/>
        <pc:sldMkLst>
          <pc:docMk/>
          <pc:sldMk cId="2845966353" sldId="286"/>
        </pc:sldMkLst>
      </pc:sldChg>
      <pc:sldChg chg="add">
        <pc:chgData name="Nishiv singh" userId="bfaa1578dc8b470b" providerId="LiveId" clId="{6F05C79E-67F8-47F6-90B5-32174D410CE1}" dt="2022-05-02T13:21:10.119" v="79"/>
        <pc:sldMkLst>
          <pc:docMk/>
          <pc:sldMk cId="994176773" sldId="287"/>
        </pc:sldMkLst>
      </pc:sldChg>
      <pc:sldChg chg="addSp modSp new mod">
        <pc:chgData name="Nishiv singh" userId="bfaa1578dc8b470b" providerId="LiveId" clId="{6F05C79E-67F8-47F6-90B5-32174D410CE1}" dt="2022-05-02T15:18:00.599" v="177" actId="1076"/>
        <pc:sldMkLst>
          <pc:docMk/>
          <pc:sldMk cId="318527376" sldId="288"/>
        </pc:sldMkLst>
        <pc:spChg chg="mod">
          <ac:chgData name="Nishiv singh" userId="bfaa1578dc8b470b" providerId="LiveId" clId="{6F05C79E-67F8-47F6-90B5-32174D410CE1}" dt="2022-05-02T13:26:20.883" v="109" actId="20577"/>
          <ac:spMkLst>
            <pc:docMk/>
            <pc:sldMk cId="318527376" sldId="288"/>
            <ac:spMk id="2" creationId="{20C292C7-DD8E-48A2-B831-20312BCACBFB}"/>
          </ac:spMkLst>
        </pc:spChg>
        <pc:spChg chg="mod">
          <ac:chgData name="Nishiv singh" userId="bfaa1578dc8b470b" providerId="LiveId" clId="{6F05C79E-67F8-47F6-90B5-32174D410CE1}" dt="2022-05-02T15:17:06.323" v="171" actId="14100"/>
          <ac:spMkLst>
            <pc:docMk/>
            <pc:sldMk cId="318527376" sldId="288"/>
            <ac:spMk id="3" creationId="{98816C44-5176-4926-8CE3-825AC909FA69}"/>
          </ac:spMkLst>
        </pc:spChg>
        <pc:picChg chg="add mod">
          <ac:chgData name="Nishiv singh" userId="bfaa1578dc8b470b" providerId="LiveId" clId="{6F05C79E-67F8-47F6-90B5-32174D410CE1}" dt="2022-05-02T15:18:00.599" v="177" actId="1076"/>
          <ac:picMkLst>
            <pc:docMk/>
            <pc:sldMk cId="318527376" sldId="288"/>
            <ac:picMk id="1026" creationId="{72E0FBCB-81F2-4178-9FDB-A86DCD768968}"/>
          </ac:picMkLst>
        </pc:picChg>
      </pc:sldChg>
      <pc:sldChg chg="new del">
        <pc:chgData name="Nishiv singh" userId="bfaa1578dc8b470b" providerId="LiveId" clId="{6F05C79E-67F8-47F6-90B5-32174D410CE1}" dt="2022-05-02T13:26:01.258" v="81" actId="47"/>
        <pc:sldMkLst>
          <pc:docMk/>
          <pc:sldMk cId="3585589775" sldId="288"/>
        </pc:sldMkLst>
      </pc:sldChg>
      <pc:sldChg chg="addSp delSp modSp new mod">
        <pc:chgData name="Nishiv singh" userId="bfaa1578dc8b470b" providerId="LiveId" clId="{6F05C79E-67F8-47F6-90B5-32174D410CE1}" dt="2022-05-02T16:11:37.592" v="1676" actId="20577"/>
        <pc:sldMkLst>
          <pc:docMk/>
          <pc:sldMk cId="4104505999" sldId="289"/>
        </pc:sldMkLst>
        <pc:spChg chg="add del mod">
          <ac:chgData name="Nishiv singh" userId="bfaa1578dc8b470b" providerId="LiveId" clId="{6F05C79E-67F8-47F6-90B5-32174D410CE1}" dt="2022-05-02T15:19:09.987" v="181"/>
          <ac:spMkLst>
            <pc:docMk/>
            <pc:sldMk cId="4104505999" sldId="289"/>
            <ac:spMk id="2" creationId="{DD204D0B-C313-487B-B82F-44B3D9DBFDDE}"/>
          </ac:spMkLst>
        </pc:spChg>
        <pc:spChg chg="add mod">
          <ac:chgData name="Nishiv singh" userId="bfaa1578dc8b470b" providerId="LiveId" clId="{6F05C79E-67F8-47F6-90B5-32174D410CE1}" dt="2022-05-02T15:29:32.347" v="434" actId="113"/>
          <ac:spMkLst>
            <pc:docMk/>
            <pc:sldMk cId="4104505999" sldId="289"/>
            <ac:spMk id="3" creationId="{F685E399-0735-4338-A2C0-839437BF43AB}"/>
          </ac:spMkLst>
        </pc:spChg>
        <pc:spChg chg="add del">
          <ac:chgData name="Nishiv singh" userId="bfaa1578dc8b470b" providerId="LiveId" clId="{6F05C79E-67F8-47F6-90B5-32174D410CE1}" dt="2022-05-02T15:26:07.508" v="284" actId="22"/>
          <ac:spMkLst>
            <pc:docMk/>
            <pc:sldMk cId="4104505999" sldId="289"/>
            <ac:spMk id="5" creationId="{53602D30-B407-4E8A-81DD-EA772CA9D570}"/>
          </ac:spMkLst>
        </pc:spChg>
        <pc:spChg chg="add mod">
          <ac:chgData name="Nishiv singh" userId="bfaa1578dc8b470b" providerId="LiveId" clId="{6F05C79E-67F8-47F6-90B5-32174D410CE1}" dt="2022-05-02T16:11:37.592" v="1676" actId="20577"/>
          <ac:spMkLst>
            <pc:docMk/>
            <pc:sldMk cId="4104505999" sldId="289"/>
            <ac:spMk id="7" creationId="{C64069C1-AF5C-4C72-BB6E-41F6B976F285}"/>
          </ac:spMkLst>
        </pc:spChg>
      </pc:sldChg>
      <pc:sldChg chg="addSp delSp modSp new mod">
        <pc:chgData name="Nishiv singh" userId="bfaa1578dc8b470b" providerId="LiveId" clId="{6F05C79E-67F8-47F6-90B5-32174D410CE1}" dt="2022-05-03T07:15:46.718" v="1794" actId="20577"/>
        <pc:sldMkLst>
          <pc:docMk/>
          <pc:sldMk cId="2656769087" sldId="290"/>
        </pc:sldMkLst>
        <pc:spChg chg="add mod">
          <ac:chgData name="Nishiv singh" userId="bfaa1578dc8b470b" providerId="LiveId" clId="{6F05C79E-67F8-47F6-90B5-32174D410CE1}" dt="2022-05-03T07:15:46.718" v="1794" actId="20577"/>
          <ac:spMkLst>
            <pc:docMk/>
            <pc:sldMk cId="2656769087" sldId="290"/>
            <ac:spMk id="2" creationId="{0286E1F9-2042-471D-9EA9-FED3FF4EEACA}"/>
          </ac:spMkLst>
        </pc:spChg>
        <pc:spChg chg="add del mod">
          <ac:chgData name="Nishiv singh" userId="bfaa1578dc8b470b" providerId="LiveId" clId="{6F05C79E-67F8-47F6-90B5-32174D410CE1}" dt="2022-05-02T15:40:23.682" v="1088" actId="20577"/>
          <ac:spMkLst>
            <pc:docMk/>
            <pc:sldMk cId="2656769087" sldId="290"/>
            <ac:spMk id="3" creationId="{FD9E6CFC-C76E-4446-8619-CE9710E85A00}"/>
          </ac:spMkLst>
        </pc:spChg>
        <pc:picChg chg="add del mod">
          <ac:chgData name="Nishiv singh" userId="bfaa1578dc8b470b" providerId="LiveId" clId="{6F05C79E-67F8-47F6-90B5-32174D410CE1}" dt="2022-05-02T15:34:23.024" v="779"/>
          <ac:picMkLst>
            <pc:docMk/>
            <pc:sldMk cId="2656769087" sldId="290"/>
            <ac:picMk id="2050" creationId="{AC321FDB-B41A-4560-9F0C-5EFC729468A1}"/>
          </ac:picMkLst>
        </pc:picChg>
        <pc:picChg chg="add mod">
          <ac:chgData name="Nishiv singh" userId="bfaa1578dc8b470b" providerId="LiveId" clId="{6F05C79E-67F8-47F6-90B5-32174D410CE1}" dt="2022-05-02T15:39:06.392" v="962" actId="1076"/>
          <ac:picMkLst>
            <pc:docMk/>
            <pc:sldMk cId="2656769087" sldId="290"/>
            <ac:picMk id="2052" creationId="{F07134BE-8AF7-4D31-A8AD-E363A13E15C4}"/>
          </ac:picMkLst>
        </pc:picChg>
      </pc:sldChg>
      <pc:sldChg chg="addSp delSp modSp new mod">
        <pc:chgData name="Nishiv singh" userId="bfaa1578dc8b470b" providerId="LiveId" clId="{6F05C79E-67F8-47F6-90B5-32174D410CE1}" dt="2022-05-03T07:06:13.246" v="1773" actId="20577"/>
        <pc:sldMkLst>
          <pc:docMk/>
          <pc:sldMk cId="2549799129" sldId="291"/>
        </pc:sldMkLst>
        <pc:spChg chg="add mod">
          <ac:chgData name="Nishiv singh" userId="bfaa1578dc8b470b" providerId="LiveId" clId="{6F05C79E-67F8-47F6-90B5-32174D410CE1}" dt="2022-05-03T07:06:13.246" v="1773" actId="20577"/>
          <ac:spMkLst>
            <pc:docMk/>
            <pc:sldMk cId="2549799129" sldId="291"/>
            <ac:spMk id="2" creationId="{46EFF665-C8FE-4199-9AF9-77DF344B394F}"/>
          </ac:spMkLst>
        </pc:spChg>
        <pc:spChg chg="add del mod">
          <ac:chgData name="Nishiv singh" userId="bfaa1578dc8b470b" providerId="LiveId" clId="{6F05C79E-67F8-47F6-90B5-32174D410CE1}" dt="2022-05-02T15:56:15.285" v="1353" actId="21"/>
          <ac:spMkLst>
            <pc:docMk/>
            <pc:sldMk cId="2549799129" sldId="291"/>
            <ac:spMk id="3" creationId="{9212108B-173D-4AA7-8ADD-4C4299D32A7F}"/>
          </ac:spMkLst>
        </pc:spChg>
      </pc:sldChg>
      <pc:sldChg chg="addSp modSp new mod">
        <pc:chgData name="Nishiv singh" userId="bfaa1578dc8b470b" providerId="LiveId" clId="{6F05C79E-67F8-47F6-90B5-32174D410CE1}" dt="2022-05-02T15:57:38.741" v="1391" actId="20577"/>
        <pc:sldMkLst>
          <pc:docMk/>
          <pc:sldMk cId="2338918110" sldId="292"/>
        </pc:sldMkLst>
        <pc:spChg chg="add mod">
          <ac:chgData name="Nishiv singh" userId="bfaa1578dc8b470b" providerId="LiveId" clId="{6F05C79E-67F8-47F6-90B5-32174D410CE1}" dt="2022-05-02T15:57:38.741" v="1391" actId="20577"/>
          <ac:spMkLst>
            <pc:docMk/>
            <pc:sldMk cId="2338918110" sldId="292"/>
            <ac:spMk id="2" creationId="{C6CDDF4F-FC69-4653-BC25-A4AE7ACED420}"/>
          </ac:spMkLst>
        </pc:spChg>
        <pc:picChg chg="add mod">
          <ac:chgData name="Nishiv singh" userId="bfaa1578dc8b470b" providerId="LiveId" clId="{6F05C79E-67F8-47F6-90B5-32174D410CE1}" dt="2022-05-02T15:56:54.690" v="1358" actId="1076"/>
          <ac:picMkLst>
            <pc:docMk/>
            <pc:sldMk cId="2338918110" sldId="292"/>
            <ac:picMk id="4" creationId="{2F1E749A-F3E0-41BE-B80D-E0CF9EFD91E0}"/>
          </ac:picMkLst>
        </pc:picChg>
        <pc:picChg chg="add mod">
          <ac:chgData name="Nishiv singh" userId="bfaa1578dc8b470b" providerId="LiveId" clId="{6F05C79E-67F8-47F6-90B5-32174D410CE1}" dt="2022-05-02T15:57:17.929" v="1360" actId="1076"/>
          <ac:picMkLst>
            <pc:docMk/>
            <pc:sldMk cId="2338918110" sldId="292"/>
            <ac:picMk id="6" creationId="{52F2D6C3-F544-4603-9FBD-6587E39265DA}"/>
          </ac:picMkLst>
        </pc:picChg>
      </pc:sldChg>
      <pc:sldChg chg="addSp delSp modSp new mod">
        <pc:chgData name="Nishiv singh" userId="bfaa1578dc8b470b" providerId="LiveId" clId="{6F05C79E-67F8-47F6-90B5-32174D410CE1}" dt="2022-05-03T07:18:47.379" v="1798" actId="478"/>
        <pc:sldMkLst>
          <pc:docMk/>
          <pc:sldMk cId="3009758946" sldId="293"/>
        </pc:sldMkLst>
        <pc:spChg chg="add mod">
          <ac:chgData name="Nishiv singh" userId="bfaa1578dc8b470b" providerId="LiveId" clId="{6F05C79E-67F8-47F6-90B5-32174D410CE1}" dt="2022-05-02T15:59:53.425" v="1473" actId="20577"/>
          <ac:spMkLst>
            <pc:docMk/>
            <pc:sldMk cId="3009758946" sldId="293"/>
            <ac:spMk id="2" creationId="{492CBE6D-B7CF-43BA-AAEB-4C6450DC8C64}"/>
          </ac:spMkLst>
        </pc:spChg>
        <pc:spChg chg="add del mod">
          <ac:chgData name="Nishiv singh" userId="bfaa1578dc8b470b" providerId="LiveId" clId="{6F05C79E-67F8-47F6-90B5-32174D410CE1}" dt="2022-05-03T07:18:47.379" v="1798" actId="478"/>
          <ac:spMkLst>
            <pc:docMk/>
            <pc:sldMk cId="3009758946" sldId="293"/>
            <ac:spMk id="3" creationId="{0284E627-D9AE-AE35-AC66-A55F24F62F37}"/>
          </ac:spMkLst>
        </pc:spChg>
        <pc:spChg chg="add mod">
          <ac:chgData name="Nishiv singh" userId="bfaa1578dc8b470b" providerId="LiveId" clId="{6F05C79E-67F8-47F6-90B5-32174D410CE1}" dt="2022-05-02T16:06:45.794" v="1565" actId="20577"/>
          <ac:spMkLst>
            <pc:docMk/>
            <pc:sldMk cId="3009758946" sldId="293"/>
            <ac:spMk id="5" creationId="{3992E3EE-E61E-406E-BA19-8DF567F25BEF}"/>
          </ac:spMkLst>
        </pc:spChg>
        <pc:spChg chg="add mod">
          <ac:chgData name="Nishiv singh" userId="bfaa1578dc8b470b" providerId="LiveId" clId="{6F05C79E-67F8-47F6-90B5-32174D410CE1}" dt="2022-05-02T16:11:07.281" v="1633" actId="20577"/>
          <ac:spMkLst>
            <pc:docMk/>
            <pc:sldMk cId="3009758946" sldId="293"/>
            <ac:spMk id="6" creationId="{51957634-C896-4A36-AF9F-783610857690}"/>
          </ac:spMkLst>
        </pc:spChg>
        <pc:picChg chg="add mod">
          <ac:chgData name="Nishiv singh" userId="bfaa1578dc8b470b" providerId="LiveId" clId="{6F05C79E-67F8-47F6-90B5-32174D410CE1}" dt="2022-05-02T15:59:56.824" v="1474" actId="1076"/>
          <ac:picMkLst>
            <pc:docMk/>
            <pc:sldMk cId="3009758946" sldId="293"/>
            <ac:picMk id="4" creationId="{3B2B5D56-38EE-4BEE-91DE-443E8EFEB85F}"/>
          </ac:picMkLst>
        </pc:picChg>
      </pc:sldChg>
      <pc:sldChg chg="addSp modSp new mod">
        <pc:chgData name="Nishiv singh" userId="bfaa1578dc8b470b" providerId="LiveId" clId="{6F05C79E-67F8-47F6-90B5-32174D410CE1}" dt="2022-05-02T16:19:34.236" v="1769" actId="114"/>
        <pc:sldMkLst>
          <pc:docMk/>
          <pc:sldMk cId="1939641841" sldId="294"/>
        </pc:sldMkLst>
        <pc:spChg chg="add mod">
          <ac:chgData name="Nishiv singh" userId="bfaa1578dc8b470b" providerId="LiveId" clId="{6F05C79E-67F8-47F6-90B5-32174D410CE1}" dt="2022-05-02T16:19:34.236" v="1769" actId="114"/>
          <ac:spMkLst>
            <pc:docMk/>
            <pc:sldMk cId="1939641841" sldId="294"/>
            <ac:spMk id="2" creationId="{421ACF34-571B-462E-BBBA-4B8472D069D8}"/>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5/3/2022</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5/3/2022</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5/3/2022</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5/3/2022</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5/3/2022</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5/3/2022</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5/3/2022</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5/3/2022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5/3/2022</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5/3/2022</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5/3/2022</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5/3/2022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5/3/2022</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5/3/2022</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byjus.com/physics/elastic-behavior-of-solids/" TargetMode="Externa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Design Credit</a:t>
            </a:r>
          </a:p>
        </p:txBody>
      </p:sp>
      <p:sp>
        <p:nvSpPr>
          <p:cNvPr id="3" name="Subtitle 2"/>
          <p:cNvSpPr>
            <a:spLocks noGrp="1"/>
          </p:cNvSpPr>
          <p:nvPr>
            <p:ph type="subTitle" idx="1"/>
          </p:nvPr>
        </p:nvSpPr>
        <p:spPr/>
        <p:txBody>
          <a:bodyPr/>
          <a:lstStyle/>
          <a:p>
            <a:r>
              <a:rPr lang="en-US" dirty="0"/>
              <a:t>Mechanical Behavior Study using first principle calculations</a:t>
            </a:r>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A2EC653-AE4C-4617-9FAE-3F388C905747}"/>
              </a:ext>
            </a:extLst>
          </p:cNvPr>
          <p:cNvPicPr>
            <a:picLocks noChangeAspect="1"/>
          </p:cNvPicPr>
          <p:nvPr/>
        </p:nvPicPr>
        <p:blipFill>
          <a:blip r:embed="rId2"/>
          <a:stretch>
            <a:fillRect/>
          </a:stretch>
        </p:blipFill>
        <p:spPr>
          <a:xfrm>
            <a:off x="1432079" y="1045947"/>
            <a:ext cx="8124298" cy="5637302"/>
          </a:xfrm>
          <a:prstGeom prst="rect">
            <a:avLst/>
          </a:prstGeom>
        </p:spPr>
      </p:pic>
      <p:sp>
        <p:nvSpPr>
          <p:cNvPr id="5" name="TextBox 4">
            <a:extLst>
              <a:ext uri="{FF2B5EF4-FFF2-40B4-BE49-F238E27FC236}">
                <a16:creationId xmlns:a16="http://schemas.microsoft.com/office/drawing/2014/main" id="{6B1AC98A-7BD9-4AE2-B5EB-FA2C0DD2DB74}"/>
              </a:ext>
            </a:extLst>
          </p:cNvPr>
          <p:cNvSpPr txBox="1"/>
          <p:nvPr/>
        </p:nvSpPr>
        <p:spPr>
          <a:xfrm>
            <a:off x="366770" y="299137"/>
            <a:ext cx="7924800" cy="400110"/>
          </a:xfrm>
          <a:prstGeom prst="rect">
            <a:avLst/>
          </a:prstGeom>
          <a:noFill/>
        </p:spPr>
        <p:txBody>
          <a:bodyPr wrap="square">
            <a:spAutoFit/>
          </a:bodyPr>
          <a:lstStyle/>
          <a:p>
            <a:r>
              <a:rPr lang="en-US" sz="2000" b="1" dirty="0">
                <a:solidFill>
                  <a:srgbClr val="000000"/>
                </a:solidFill>
                <a:latin typeface="Calibri" panose="020F0502020204030204" pitchFamily="34" charset="0"/>
              </a:rPr>
              <a:t>P</a:t>
            </a:r>
            <a:r>
              <a:rPr lang="en-US" sz="2000" b="1" i="0" u="none" strike="noStrike" baseline="0" dirty="0">
                <a:solidFill>
                  <a:srgbClr val="000000"/>
                </a:solidFill>
                <a:latin typeface="Calibri" panose="020F0502020204030204" pitchFamily="34" charset="0"/>
              </a:rPr>
              <a:t>lacing a water molecule in the cavity of the monolayer of the molecule </a:t>
            </a:r>
            <a:endParaRPr lang="en-IN" sz="2000" b="1" dirty="0"/>
          </a:p>
        </p:txBody>
      </p:sp>
    </p:spTree>
    <p:extLst>
      <p:ext uri="{BB962C8B-B14F-4D97-AF65-F5344CB8AC3E}">
        <p14:creationId xmlns:p14="http://schemas.microsoft.com/office/powerpoint/2010/main" val="42016523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2BFC80A-C5DC-40A6-88E6-7FD35DB086CB}"/>
              </a:ext>
            </a:extLst>
          </p:cNvPr>
          <p:cNvSpPr txBox="1"/>
          <p:nvPr/>
        </p:nvSpPr>
        <p:spPr>
          <a:xfrm>
            <a:off x="358588" y="493059"/>
            <a:ext cx="11537577" cy="3231654"/>
          </a:xfrm>
          <a:prstGeom prst="rect">
            <a:avLst/>
          </a:prstGeom>
          <a:noFill/>
        </p:spPr>
        <p:txBody>
          <a:bodyPr wrap="square" rtlCol="0">
            <a:spAutoFit/>
          </a:bodyPr>
          <a:lstStyle/>
          <a:p>
            <a:r>
              <a:rPr lang="en-IN" sz="2400" dirty="0"/>
              <a:t>In the current semester the main focus was on the literature part . Various key concept are studied which are as follows:</a:t>
            </a:r>
          </a:p>
          <a:p>
            <a:endParaRPr lang="en-IN" dirty="0"/>
          </a:p>
          <a:p>
            <a:pPr marL="285750" indent="-285750">
              <a:buFont typeface="Arial" panose="020B0604020202020204" pitchFamily="34" charset="0"/>
              <a:buChar char="•"/>
            </a:pPr>
            <a:r>
              <a:rPr lang="en-IN" sz="2400" b="1" dirty="0">
                <a:solidFill>
                  <a:schemeClr val="tx2"/>
                </a:solidFill>
              </a:rPr>
              <a:t>Stiffness Tensor</a:t>
            </a:r>
          </a:p>
          <a:p>
            <a:endParaRPr lang="en-US" sz="2400" dirty="0"/>
          </a:p>
          <a:p>
            <a:r>
              <a:rPr lang="en-US" sz="2400" dirty="0"/>
              <a:t>Stress and strain are related to each other by Hooke’s Law where the strain is assumed to be sufficient small that stress and strain depend linearly on each other. Such a medium is called linear elastic. In its general form Hooke’s law reads:</a:t>
            </a:r>
          </a:p>
          <a:p>
            <a:endParaRPr lang="en-IN" dirty="0"/>
          </a:p>
        </p:txBody>
      </p:sp>
      <p:pic>
        <p:nvPicPr>
          <p:cNvPr id="3" name="Picture 2">
            <a:extLst>
              <a:ext uri="{FF2B5EF4-FFF2-40B4-BE49-F238E27FC236}">
                <a16:creationId xmlns:a16="http://schemas.microsoft.com/office/drawing/2014/main" id="{BDFDBE60-3E32-4DEA-A38C-AB583E740FC1}"/>
              </a:ext>
            </a:extLst>
          </p:cNvPr>
          <p:cNvPicPr>
            <a:picLocks noChangeAspect="1"/>
          </p:cNvPicPr>
          <p:nvPr/>
        </p:nvPicPr>
        <p:blipFill>
          <a:blip r:embed="rId2"/>
          <a:stretch>
            <a:fillRect/>
          </a:stretch>
        </p:blipFill>
        <p:spPr>
          <a:xfrm>
            <a:off x="3243429" y="3738282"/>
            <a:ext cx="5227935" cy="461289"/>
          </a:xfrm>
          <a:prstGeom prst="rect">
            <a:avLst/>
          </a:prstGeom>
        </p:spPr>
      </p:pic>
      <p:sp>
        <p:nvSpPr>
          <p:cNvPr id="5" name="TextBox 4">
            <a:extLst>
              <a:ext uri="{FF2B5EF4-FFF2-40B4-BE49-F238E27FC236}">
                <a16:creationId xmlns:a16="http://schemas.microsoft.com/office/drawing/2014/main" id="{3CDAB32F-AC00-4755-9E57-E18D8773029E}"/>
              </a:ext>
            </a:extLst>
          </p:cNvPr>
          <p:cNvSpPr txBox="1"/>
          <p:nvPr/>
        </p:nvSpPr>
        <p:spPr>
          <a:xfrm>
            <a:off x="493058" y="4735984"/>
            <a:ext cx="8677835" cy="830997"/>
          </a:xfrm>
          <a:prstGeom prst="rect">
            <a:avLst/>
          </a:prstGeom>
          <a:noFill/>
        </p:spPr>
        <p:txBody>
          <a:bodyPr wrap="square">
            <a:spAutoFit/>
          </a:bodyPr>
          <a:lstStyle/>
          <a:p>
            <a:r>
              <a:rPr lang="en-US" sz="2400" b="0" i="0" u="none" strike="noStrike" dirty="0">
                <a:solidFill>
                  <a:schemeClr val="tx2">
                    <a:lumMod val="75000"/>
                    <a:lumOff val="25000"/>
                  </a:schemeClr>
                </a:solidFill>
                <a:effectLst/>
              </a:rPr>
              <a:t>It is often useful to express the anisotropic form of Hooke's law in matrix notation</a:t>
            </a:r>
            <a:endParaRPr lang="en-IN" sz="2400" dirty="0"/>
          </a:p>
        </p:txBody>
      </p:sp>
    </p:spTree>
    <p:extLst>
      <p:ext uri="{BB962C8B-B14F-4D97-AF65-F5344CB8AC3E}">
        <p14:creationId xmlns:p14="http://schemas.microsoft.com/office/powerpoint/2010/main" val="224556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B7936EE-3224-4BD6-9955-5B52163F891F}"/>
              </a:ext>
            </a:extLst>
          </p:cNvPr>
          <p:cNvPicPr>
            <a:picLocks noChangeAspect="1"/>
          </p:cNvPicPr>
          <p:nvPr/>
        </p:nvPicPr>
        <p:blipFill>
          <a:blip r:embed="rId2"/>
          <a:stretch>
            <a:fillRect/>
          </a:stretch>
        </p:blipFill>
        <p:spPr>
          <a:xfrm>
            <a:off x="2379570" y="681668"/>
            <a:ext cx="6172760" cy="2176111"/>
          </a:xfrm>
          <a:prstGeom prst="rect">
            <a:avLst/>
          </a:prstGeom>
        </p:spPr>
      </p:pic>
      <p:sp>
        <p:nvSpPr>
          <p:cNvPr id="4" name="TextBox 3">
            <a:extLst>
              <a:ext uri="{FF2B5EF4-FFF2-40B4-BE49-F238E27FC236}">
                <a16:creationId xmlns:a16="http://schemas.microsoft.com/office/drawing/2014/main" id="{CB8FC8E5-3DAE-4D8B-B90C-FFDAAE720E92}"/>
              </a:ext>
            </a:extLst>
          </p:cNvPr>
          <p:cNvSpPr txBox="1"/>
          <p:nvPr/>
        </p:nvSpPr>
        <p:spPr>
          <a:xfrm>
            <a:off x="1264023" y="3090063"/>
            <a:ext cx="6042212" cy="369332"/>
          </a:xfrm>
          <a:prstGeom prst="rect">
            <a:avLst/>
          </a:prstGeom>
          <a:noFill/>
        </p:spPr>
        <p:txBody>
          <a:bodyPr wrap="square" rtlCol="0">
            <a:spAutoFit/>
          </a:bodyPr>
          <a:lstStyle/>
          <a:p>
            <a:r>
              <a:rPr lang="en-US" b="0" i="0" dirty="0">
                <a:solidFill>
                  <a:srgbClr val="202122"/>
                </a:solidFill>
                <a:effectLst/>
                <a:latin typeface="Arial" panose="020B0604020202020204" pitchFamily="34" charset="0"/>
              </a:rPr>
              <a:t>Then the stiffness tensor (</a:t>
            </a:r>
            <a:r>
              <a:rPr lang="en-US" b="1" i="0" dirty="0">
                <a:solidFill>
                  <a:srgbClr val="202122"/>
                </a:solidFill>
                <a:effectLst/>
                <a:latin typeface="Arial" panose="020B0604020202020204" pitchFamily="34" charset="0"/>
              </a:rPr>
              <a:t>c</a:t>
            </a:r>
            <a:r>
              <a:rPr lang="en-US" b="0" i="0" dirty="0">
                <a:solidFill>
                  <a:srgbClr val="202122"/>
                </a:solidFill>
                <a:effectLst/>
                <a:latin typeface="Arial" panose="020B0604020202020204" pitchFamily="34" charset="0"/>
              </a:rPr>
              <a:t>) can be expressed as</a:t>
            </a:r>
            <a:endParaRPr lang="en-IN" dirty="0"/>
          </a:p>
        </p:txBody>
      </p:sp>
      <p:pic>
        <p:nvPicPr>
          <p:cNvPr id="5" name="Picture 4">
            <a:extLst>
              <a:ext uri="{FF2B5EF4-FFF2-40B4-BE49-F238E27FC236}">
                <a16:creationId xmlns:a16="http://schemas.microsoft.com/office/drawing/2014/main" id="{A725A4FD-5482-4CC9-90DF-CAF308A12300}"/>
              </a:ext>
            </a:extLst>
          </p:cNvPr>
          <p:cNvPicPr>
            <a:picLocks noChangeAspect="1"/>
          </p:cNvPicPr>
          <p:nvPr/>
        </p:nvPicPr>
        <p:blipFill>
          <a:blip r:embed="rId3"/>
          <a:stretch>
            <a:fillRect/>
          </a:stretch>
        </p:blipFill>
        <p:spPr>
          <a:xfrm>
            <a:off x="643711" y="3810001"/>
            <a:ext cx="10589987" cy="2266109"/>
          </a:xfrm>
          <a:prstGeom prst="rect">
            <a:avLst/>
          </a:prstGeom>
        </p:spPr>
      </p:pic>
    </p:spTree>
    <p:extLst>
      <p:ext uri="{BB962C8B-B14F-4D97-AF65-F5344CB8AC3E}">
        <p14:creationId xmlns:p14="http://schemas.microsoft.com/office/powerpoint/2010/main" val="3622804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ED7C6A-5CB3-429B-AC7B-F5A31706DA96}"/>
              </a:ext>
            </a:extLst>
          </p:cNvPr>
          <p:cNvSpPr txBox="1"/>
          <p:nvPr/>
        </p:nvSpPr>
        <p:spPr>
          <a:xfrm>
            <a:off x="609599" y="493982"/>
            <a:ext cx="10685930" cy="1200329"/>
          </a:xfrm>
          <a:prstGeom prst="rect">
            <a:avLst/>
          </a:prstGeom>
          <a:noFill/>
        </p:spPr>
        <p:txBody>
          <a:bodyPr wrap="square">
            <a:spAutoFit/>
          </a:bodyPr>
          <a:lstStyle/>
          <a:p>
            <a:r>
              <a:rPr lang="en-US" sz="2400" b="0" i="0" dirty="0">
                <a:solidFill>
                  <a:srgbClr val="2E2E2E"/>
                </a:solidFill>
                <a:effectLst/>
                <a:latin typeface="NexusSans"/>
              </a:rPr>
              <a:t>The stiffness tensor has four indices, i.e., it is a </a:t>
            </a:r>
            <a:r>
              <a:rPr lang="en-US" sz="2400" i="0" dirty="0">
                <a:solidFill>
                  <a:schemeClr val="tx2"/>
                </a:solidFill>
                <a:effectLst/>
                <a:latin typeface="NexusSans"/>
              </a:rPr>
              <a:t>fourth order tensor </a:t>
            </a:r>
            <a:r>
              <a:rPr lang="en-US" sz="2400" b="0" i="0" dirty="0">
                <a:solidFill>
                  <a:srgbClr val="2E2E2E"/>
                </a:solidFill>
                <a:effectLst/>
                <a:latin typeface="NexusSans"/>
              </a:rPr>
              <a:t>and it cannot be represented in a plane array. To overcome this difficulty, Voigt matrix notation has been introduced to allow the stiffness tensor to be written as a matrix</a:t>
            </a:r>
            <a:endParaRPr lang="en-IN" sz="2400" dirty="0"/>
          </a:p>
        </p:txBody>
      </p:sp>
      <p:pic>
        <p:nvPicPr>
          <p:cNvPr id="4" name="Picture 3">
            <a:extLst>
              <a:ext uri="{FF2B5EF4-FFF2-40B4-BE49-F238E27FC236}">
                <a16:creationId xmlns:a16="http://schemas.microsoft.com/office/drawing/2014/main" id="{1892CD50-0750-4952-9533-34C989BDA94A}"/>
              </a:ext>
            </a:extLst>
          </p:cNvPr>
          <p:cNvPicPr>
            <a:picLocks noChangeAspect="1"/>
          </p:cNvPicPr>
          <p:nvPr/>
        </p:nvPicPr>
        <p:blipFill>
          <a:blip r:embed="rId2"/>
          <a:stretch>
            <a:fillRect/>
          </a:stretch>
        </p:blipFill>
        <p:spPr>
          <a:xfrm>
            <a:off x="2370517" y="2072710"/>
            <a:ext cx="6979672" cy="3835365"/>
          </a:xfrm>
          <a:prstGeom prst="rect">
            <a:avLst/>
          </a:prstGeom>
        </p:spPr>
      </p:pic>
    </p:spTree>
    <p:extLst>
      <p:ext uri="{BB962C8B-B14F-4D97-AF65-F5344CB8AC3E}">
        <p14:creationId xmlns:p14="http://schemas.microsoft.com/office/powerpoint/2010/main" val="2651260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12E88FA-C73A-4890-B3A9-A90B8CF367D4}"/>
              </a:ext>
            </a:extLst>
          </p:cNvPr>
          <p:cNvSpPr txBox="1"/>
          <p:nvPr/>
        </p:nvSpPr>
        <p:spPr>
          <a:xfrm>
            <a:off x="242048" y="1272988"/>
            <a:ext cx="11689976" cy="2031325"/>
          </a:xfrm>
          <a:prstGeom prst="rect">
            <a:avLst/>
          </a:prstGeom>
          <a:noFill/>
        </p:spPr>
        <p:txBody>
          <a:bodyPr wrap="square">
            <a:spAutoFit/>
          </a:bodyPr>
          <a:lstStyle/>
          <a:p>
            <a:pPr algn="l"/>
            <a:r>
              <a:rPr lang="en-US" b="0" i="0" dirty="0">
                <a:solidFill>
                  <a:srgbClr val="333333"/>
                </a:solidFill>
                <a:effectLst/>
                <a:latin typeface="Roboto" panose="02000000000000000000" pitchFamily="2" charset="0"/>
              </a:rPr>
              <a:t>When we study solids and their mechanical properties, information regarding their </a:t>
            </a:r>
            <a:r>
              <a:rPr lang="en-US" b="0" i="0" u="none" strike="noStrike" dirty="0">
                <a:solidFill>
                  <a:srgbClr val="73AD21"/>
                </a:solidFill>
                <a:effectLst/>
                <a:latin typeface="Roboto" panose="02000000000000000000" pitchFamily="2" charset="0"/>
                <a:hlinkClick r:id="rId2"/>
              </a:rPr>
              <a:t>elastic properties</a:t>
            </a:r>
            <a:r>
              <a:rPr lang="en-US" b="0" i="0" dirty="0">
                <a:solidFill>
                  <a:srgbClr val="333333"/>
                </a:solidFill>
                <a:effectLst/>
                <a:latin typeface="Roboto" panose="02000000000000000000" pitchFamily="2" charset="0"/>
              </a:rPr>
              <a:t> is most important. We can learn about the elastic properties of materials by studying the stress-strain relationships, under different loads, in these materials.</a:t>
            </a:r>
          </a:p>
          <a:p>
            <a:pPr algn="l"/>
            <a:r>
              <a:rPr lang="en-US" b="0" i="0" dirty="0">
                <a:solidFill>
                  <a:srgbClr val="333333"/>
                </a:solidFill>
                <a:effectLst/>
                <a:latin typeface="Roboto" panose="02000000000000000000" pitchFamily="2" charset="0"/>
              </a:rPr>
              <a:t>The material’s stress-strain curve gives its stress-strain relationship. In a stress-strain curve, the stress and its corresponding strain values are plotted.</a:t>
            </a:r>
            <a:br>
              <a:rPr lang="en-US" dirty="0"/>
            </a:br>
            <a:br>
              <a:rPr lang="en-US" dirty="0"/>
            </a:br>
            <a:endParaRPr lang="en-IN" dirty="0"/>
          </a:p>
        </p:txBody>
      </p:sp>
      <p:pic>
        <p:nvPicPr>
          <p:cNvPr id="3" name="Picture 2">
            <a:extLst>
              <a:ext uri="{FF2B5EF4-FFF2-40B4-BE49-F238E27FC236}">
                <a16:creationId xmlns:a16="http://schemas.microsoft.com/office/drawing/2014/main" id="{E774F7B6-94B7-41FD-B624-65F829737BDB}"/>
              </a:ext>
            </a:extLst>
          </p:cNvPr>
          <p:cNvPicPr>
            <a:picLocks noChangeAspect="1"/>
          </p:cNvPicPr>
          <p:nvPr/>
        </p:nvPicPr>
        <p:blipFill rotWithShape="1">
          <a:blip r:embed="rId3"/>
          <a:srcRect t="6756" r="5260" b="2495"/>
          <a:stretch/>
        </p:blipFill>
        <p:spPr>
          <a:xfrm>
            <a:off x="3662082" y="3181461"/>
            <a:ext cx="4684059" cy="3450963"/>
          </a:xfrm>
          <a:prstGeom prst="rect">
            <a:avLst/>
          </a:prstGeom>
        </p:spPr>
      </p:pic>
      <p:sp>
        <p:nvSpPr>
          <p:cNvPr id="4" name="TextBox 3">
            <a:extLst>
              <a:ext uri="{FF2B5EF4-FFF2-40B4-BE49-F238E27FC236}">
                <a16:creationId xmlns:a16="http://schemas.microsoft.com/office/drawing/2014/main" id="{12A075AF-396A-46A8-91F7-F6E5024797CA}"/>
              </a:ext>
            </a:extLst>
          </p:cNvPr>
          <p:cNvSpPr txBox="1"/>
          <p:nvPr/>
        </p:nvSpPr>
        <p:spPr>
          <a:xfrm>
            <a:off x="582706" y="403412"/>
            <a:ext cx="4356848"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solidFill>
                  <a:schemeClr val="tx2"/>
                </a:solidFill>
              </a:rPr>
              <a:t>Stress-Strain Curve</a:t>
            </a:r>
          </a:p>
        </p:txBody>
      </p:sp>
    </p:spTree>
    <p:extLst>
      <p:ext uri="{BB962C8B-B14F-4D97-AF65-F5344CB8AC3E}">
        <p14:creationId xmlns:p14="http://schemas.microsoft.com/office/powerpoint/2010/main" val="561652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0C4DFE-2B02-42D8-A310-F870F1DAF7B5}"/>
              </a:ext>
            </a:extLst>
          </p:cNvPr>
          <p:cNvSpPr txBox="1"/>
          <p:nvPr/>
        </p:nvSpPr>
        <p:spPr>
          <a:xfrm>
            <a:off x="555812" y="475129"/>
            <a:ext cx="11080376" cy="461665"/>
          </a:xfrm>
          <a:prstGeom prst="rect">
            <a:avLst/>
          </a:prstGeom>
          <a:noFill/>
        </p:spPr>
        <p:txBody>
          <a:bodyPr wrap="square" rtlCol="0">
            <a:spAutoFit/>
          </a:bodyPr>
          <a:lstStyle/>
          <a:p>
            <a:pPr marL="285750" indent="-285750">
              <a:buFont typeface="Arial" panose="020B0604020202020204" pitchFamily="34" charset="0"/>
              <a:buChar char="•"/>
            </a:pPr>
            <a:r>
              <a:rPr lang="en-IN" sz="2400" b="1" dirty="0"/>
              <a:t>Elastic Energy</a:t>
            </a:r>
          </a:p>
        </p:txBody>
      </p:sp>
      <p:sp>
        <p:nvSpPr>
          <p:cNvPr id="4" name="Content Placeholder 2">
            <a:extLst>
              <a:ext uri="{FF2B5EF4-FFF2-40B4-BE49-F238E27FC236}">
                <a16:creationId xmlns:a16="http://schemas.microsoft.com/office/drawing/2014/main" id="{AC9E193A-8D1F-453D-8B65-556CD6A52235}"/>
              </a:ext>
            </a:extLst>
          </p:cNvPr>
          <p:cNvSpPr txBox="1">
            <a:spLocks/>
          </p:cNvSpPr>
          <p:nvPr/>
        </p:nvSpPr>
        <p:spPr>
          <a:xfrm>
            <a:off x="742278" y="936794"/>
            <a:ext cx="9628632" cy="3986213"/>
          </a:xfrm>
          <a:prstGeom prst="rect">
            <a:avLst/>
          </a:prstGeom>
        </p:spPr>
        <p:txBody>
          <a:bodyPr>
            <a:normAutofit lnSpcReduction="10000"/>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r>
              <a:rPr lang="en-IN" dirty="0"/>
              <a:t>The elastic energy density is given by</a:t>
            </a:r>
          </a:p>
          <a:p>
            <a:endParaRPr lang="en-IN" dirty="0"/>
          </a:p>
          <a:p>
            <a:endParaRPr lang="en-IN" dirty="0"/>
          </a:p>
          <a:p>
            <a:endParaRPr lang="en-IN" dirty="0"/>
          </a:p>
          <a:p>
            <a:r>
              <a:rPr lang="en-IN" dirty="0"/>
              <a:t>For a cubic crystal structure </a:t>
            </a:r>
          </a:p>
          <a:p>
            <a:pPr marL="0" indent="0">
              <a:buFont typeface="Wingdings" panose="05000000000000000000" pitchFamily="2" charset="2"/>
              <a:buNone/>
            </a:pPr>
            <a:r>
              <a:rPr lang="en-IN" dirty="0"/>
              <a:t>     C11 = C22 = C33</a:t>
            </a:r>
          </a:p>
          <a:p>
            <a:pPr marL="0" indent="0">
              <a:buFont typeface="Wingdings" panose="05000000000000000000" pitchFamily="2" charset="2"/>
              <a:buNone/>
            </a:pPr>
            <a:r>
              <a:rPr lang="en-IN" dirty="0"/>
              <a:t>     C12 = C21 = C31 = C13 = C23 = C32</a:t>
            </a:r>
          </a:p>
          <a:p>
            <a:pPr marL="0" indent="0">
              <a:buFont typeface="Wingdings" panose="05000000000000000000" pitchFamily="2" charset="2"/>
              <a:buNone/>
            </a:pPr>
            <a:r>
              <a:rPr lang="en-IN" dirty="0"/>
              <a:t>     C44 = C55 = C66</a:t>
            </a:r>
          </a:p>
          <a:p>
            <a:pPr marL="0" indent="0">
              <a:buFont typeface="Wingdings" panose="05000000000000000000" pitchFamily="2" charset="2"/>
              <a:buNone/>
            </a:pPr>
            <a:endParaRPr lang="en-IN" dirty="0"/>
          </a:p>
          <a:p>
            <a:pPr marL="0" indent="0">
              <a:buFont typeface="Wingdings" panose="05000000000000000000" pitchFamily="2" charset="2"/>
              <a:buNone/>
            </a:pPr>
            <a:endParaRPr lang="en-IN" dirty="0"/>
          </a:p>
        </p:txBody>
      </p:sp>
      <p:pic>
        <p:nvPicPr>
          <p:cNvPr id="5" name="Picture 4">
            <a:extLst>
              <a:ext uri="{FF2B5EF4-FFF2-40B4-BE49-F238E27FC236}">
                <a16:creationId xmlns:a16="http://schemas.microsoft.com/office/drawing/2014/main" id="{669872AE-EEA4-404C-A36E-5B180EDA79FF}"/>
              </a:ext>
            </a:extLst>
          </p:cNvPr>
          <p:cNvPicPr>
            <a:picLocks noChangeAspect="1"/>
          </p:cNvPicPr>
          <p:nvPr/>
        </p:nvPicPr>
        <p:blipFill>
          <a:blip r:embed="rId2"/>
          <a:stretch>
            <a:fillRect/>
          </a:stretch>
        </p:blipFill>
        <p:spPr>
          <a:xfrm>
            <a:off x="3204077" y="1519445"/>
            <a:ext cx="3040643" cy="838273"/>
          </a:xfrm>
          <a:prstGeom prst="rect">
            <a:avLst/>
          </a:prstGeom>
        </p:spPr>
      </p:pic>
      <p:sp>
        <p:nvSpPr>
          <p:cNvPr id="6" name="TextBox 5">
            <a:extLst>
              <a:ext uri="{FF2B5EF4-FFF2-40B4-BE49-F238E27FC236}">
                <a16:creationId xmlns:a16="http://schemas.microsoft.com/office/drawing/2014/main" id="{BC56A43E-993C-457B-8FF9-C162ADBDD12C}"/>
              </a:ext>
            </a:extLst>
          </p:cNvPr>
          <p:cNvSpPr txBox="1"/>
          <p:nvPr/>
        </p:nvSpPr>
        <p:spPr>
          <a:xfrm>
            <a:off x="911353" y="4859327"/>
            <a:ext cx="9646023" cy="646331"/>
          </a:xfrm>
          <a:prstGeom prst="rect">
            <a:avLst/>
          </a:prstGeom>
          <a:noFill/>
        </p:spPr>
        <p:txBody>
          <a:bodyPr wrap="square" rtlCol="0">
            <a:spAutoFit/>
          </a:bodyPr>
          <a:lstStyle/>
          <a:p>
            <a:r>
              <a:rPr lang="en-IN" dirty="0"/>
              <a:t>Thus, in expanded form the total energy of a cubic crystal is given by: </a:t>
            </a:r>
          </a:p>
          <a:p>
            <a:endParaRPr lang="en-IN" dirty="0"/>
          </a:p>
        </p:txBody>
      </p:sp>
      <p:pic>
        <p:nvPicPr>
          <p:cNvPr id="7" name="Picture 6">
            <a:extLst>
              <a:ext uri="{FF2B5EF4-FFF2-40B4-BE49-F238E27FC236}">
                <a16:creationId xmlns:a16="http://schemas.microsoft.com/office/drawing/2014/main" id="{978DF7B0-A08F-4CC2-9A89-E7D2ABFD9CCB}"/>
              </a:ext>
            </a:extLst>
          </p:cNvPr>
          <p:cNvPicPr>
            <a:picLocks noChangeAspect="1"/>
          </p:cNvPicPr>
          <p:nvPr/>
        </p:nvPicPr>
        <p:blipFill>
          <a:blip r:embed="rId3"/>
          <a:stretch>
            <a:fillRect/>
          </a:stretch>
        </p:blipFill>
        <p:spPr>
          <a:xfrm>
            <a:off x="1634624" y="5384672"/>
            <a:ext cx="9018638" cy="895579"/>
          </a:xfrm>
          <a:prstGeom prst="rect">
            <a:avLst/>
          </a:prstGeom>
        </p:spPr>
      </p:pic>
    </p:spTree>
    <p:extLst>
      <p:ext uri="{BB962C8B-B14F-4D97-AF65-F5344CB8AC3E}">
        <p14:creationId xmlns:p14="http://schemas.microsoft.com/office/powerpoint/2010/main" val="2753617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7A74B61-FFC4-49F6-AA02-839C2922CE23}"/>
              </a:ext>
            </a:extLst>
          </p:cNvPr>
          <p:cNvSpPr txBox="1"/>
          <p:nvPr/>
        </p:nvSpPr>
        <p:spPr>
          <a:xfrm>
            <a:off x="367553" y="439271"/>
            <a:ext cx="11492753" cy="461665"/>
          </a:xfrm>
          <a:prstGeom prst="rect">
            <a:avLst/>
          </a:prstGeom>
          <a:noFill/>
        </p:spPr>
        <p:txBody>
          <a:bodyPr wrap="square" rtlCol="0">
            <a:spAutoFit/>
          </a:bodyPr>
          <a:lstStyle/>
          <a:p>
            <a:pPr marL="285750" indent="-285750">
              <a:buFont typeface="Arial" panose="020B0604020202020204" pitchFamily="34" charset="0"/>
              <a:buChar char="•"/>
            </a:pPr>
            <a:r>
              <a:rPr lang="en-IN" sz="2400" b="1" dirty="0"/>
              <a:t>Homogenous Deformation Method (HDM)</a:t>
            </a:r>
          </a:p>
        </p:txBody>
      </p:sp>
      <p:sp>
        <p:nvSpPr>
          <p:cNvPr id="3" name="TextBox 2">
            <a:extLst>
              <a:ext uri="{FF2B5EF4-FFF2-40B4-BE49-F238E27FC236}">
                <a16:creationId xmlns:a16="http://schemas.microsoft.com/office/drawing/2014/main" id="{FC5BFF7E-D1F0-42BB-8CDB-0828AA82ED09}"/>
              </a:ext>
            </a:extLst>
          </p:cNvPr>
          <p:cNvSpPr txBox="1"/>
          <p:nvPr/>
        </p:nvSpPr>
        <p:spPr>
          <a:xfrm>
            <a:off x="618565" y="1174376"/>
            <a:ext cx="11241741" cy="923330"/>
          </a:xfrm>
          <a:prstGeom prst="rect">
            <a:avLst/>
          </a:prstGeom>
          <a:noFill/>
        </p:spPr>
        <p:txBody>
          <a:bodyPr wrap="square" rtlCol="0">
            <a:spAutoFit/>
          </a:bodyPr>
          <a:lstStyle/>
          <a:p>
            <a:r>
              <a:rPr lang="en-IN" dirty="0">
                <a:solidFill>
                  <a:schemeClr val="tx2"/>
                </a:solidFill>
              </a:rPr>
              <a:t>This method is used to determine elastic constants of a crystal structure.</a:t>
            </a:r>
          </a:p>
          <a:p>
            <a:r>
              <a:rPr lang="en-US" sz="1800" dirty="0">
                <a:solidFill>
                  <a:schemeClr val="tx2"/>
                </a:solidFill>
              </a:rPr>
              <a:t>For a given strain tensor it is possible to write total energy in terms of elastic tensor elements and γ.</a:t>
            </a:r>
          </a:p>
          <a:p>
            <a:endParaRPr lang="en-IN" dirty="0"/>
          </a:p>
        </p:txBody>
      </p:sp>
      <p:pic>
        <p:nvPicPr>
          <p:cNvPr id="4" name="Picture 3">
            <a:extLst>
              <a:ext uri="{FF2B5EF4-FFF2-40B4-BE49-F238E27FC236}">
                <a16:creationId xmlns:a16="http://schemas.microsoft.com/office/drawing/2014/main" id="{974BDB7C-A151-48DE-91EF-5E832611F5BA}"/>
              </a:ext>
            </a:extLst>
          </p:cNvPr>
          <p:cNvPicPr>
            <a:picLocks noChangeAspect="1"/>
          </p:cNvPicPr>
          <p:nvPr/>
        </p:nvPicPr>
        <p:blipFill>
          <a:blip r:embed="rId2"/>
          <a:stretch>
            <a:fillRect/>
          </a:stretch>
        </p:blipFill>
        <p:spPr>
          <a:xfrm>
            <a:off x="3694187" y="2097706"/>
            <a:ext cx="3871296" cy="1018120"/>
          </a:xfrm>
          <a:prstGeom prst="rect">
            <a:avLst/>
          </a:prstGeom>
        </p:spPr>
      </p:pic>
      <p:sp>
        <p:nvSpPr>
          <p:cNvPr id="6" name="TextBox 5">
            <a:extLst>
              <a:ext uri="{FF2B5EF4-FFF2-40B4-BE49-F238E27FC236}">
                <a16:creationId xmlns:a16="http://schemas.microsoft.com/office/drawing/2014/main" id="{9B08DE62-616F-4B59-8731-E3479E233824}"/>
              </a:ext>
            </a:extLst>
          </p:cNvPr>
          <p:cNvSpPr txBox="1"/>
          <p:nvPr/>
        </p:nvSpPr>
        <p:spPr>
          <a:xfrm>
            <a:off x="646186" y="4249270"/>
            <a:ext cx="11214119" cy="646331"/>
          </a:xfrm>
          <a:prstGeom prst="rect">
            <a:avLst/>
          </a:prstGeom>
          <a:noFill/>
        </p:spPr>
        <p:txBody>
          <a:bodyPr wrap="square">
            <a:spAutoFit/>
          </a:bodyPr>
          <a:lstStyle/>
          <a:p>
            <a:r>
              <a:rPr lang="en-US" sz="1800" dirty="0">
                <a:solidFill>
                  <a:schemeClr val="tx2"/>
                </a:solidFill>
              </a:rPr>
              <a:t>For calculating the complete elastic stiffness tensor of a crystal the same procedure is repeated using different homogeneous strain </a:t>
            </a:r>
            <a:r>
              <a:rPr lang="en-IN" sz="1800" dirty="0">
                <a:solidFill>
                  <a:schemeClr val="tx2"/>
                </a:solidFill>
              </a:rPr>
              <a:t>tensors</a:t>
            </a:r>
          </a:p>
        </p:txBody>
      </p:sp>
      <p:sp>
        <p:nvSpPr>
          <p:cNvPr id="8" name="TextBox 7">
            <a:extLst>
              <a:ext uri="{FF2B5EF4-FFF2-40B4-BE49-F238E27FC236}">
                <a16:creationId xmlns:a16="http://schemas.microsoft.com/office/drawing/2014/main" id="{EFFBF367-6450-4A9F-A827-F2320420E7E8}"/>
              </a:ext>
            </a:extLst>
          </p:cNvPr>
          <p:cNvSpPr txBox="1"/>
          <p:nvPr/>
        </p:nvSpPr>
        <p:spPr>
          <a:xfrm>
            <a:off x="646186" y="4874043"/>
            <a:ext cx="10927249" cy="646331"/>
          </a:xfrm>
          <a:prstGeom prst="rect">
            <a:avLst/>
          </a:prstGeom>
          <a:noFill/>
        </p:spPr>
        <p:txBody>
          <a:bodyPr wrap="square">
            <a:spAutoFit/>
          </a:bodyPr>
          <a:lstStyle/>
          <a:p>
            <a:r>
              <a:rPr lang="en-IN" sz="1800" dirty="0">
                <a:solidFill>
                  <a:schemeClr val="tx2"/>
                </a:solidFill>
              </a:rPr>
              <a:t>Here we write the number of independent equation equals to the number of unknown independent elastic constant , and then solve the linear equation using Linear Algebra.</a:t>
            </a:r>
          </a:p>
        </p:txBody>
      </p:sp>
    </p:spTree>
    <p:extLst>
      <p:ext uri="{BB962C8B-B14F-4D97-AF65-F5344CB8AC3E}">
        <p14:creationId xmlns:p14="http://schemas.microsoft.com/office/powerpoint/2010/main" val="1015906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4D01379-65F6-4044-BFED-CCD4B20E3D47}"/>
              </a:ext>
            </a:extLst>
          </p:cNvPr>
          <p:cNvSpPr txBox="1"/>
          <p:nvPr/>
        </p:nvSpPr>
        <p:spPr>
          <a:xfrm>
            <a:off x="788894" y="582707"/>
            <a:ext cx="11492753" cy="5447645"/>
          </a:xfrm>
          <a:prstGeom prst="rect">
            <a:avLst/>
          </a:prstGeom>
          <a:noFill/>
        </p:spPr>
        <p:txBody>
          <a:bodyPr wrap="square" rtlCol="0">
            <a:spAutoFit/>
          </a:bodyPr>
          <a:lstStyle/>
          <a:p>
            <a:r>
              <a:rPr lang="en-IN" sz="2400" dirty="0" err="1">
                <a:solidFill>
                  <a:schemeClr val="tx2"/>
                </a:solidFill>
              </a:rPr>
              <a:t>e.g</a:t>
            </a:r>
            <a:endParaRPr lang="en-IN" sz="2400" dirty="0">
              <a:solidFill>
                <a:schemeClr val="tx2"/>
              </a:solidFill>
            </a:endParaRPr>
          </a:p>
          <a:p>
            <a:r>
              <a:rPr lang="en-IN" sz="2400" dirty="0">
                <a:solidFill>
                  <a:schemeClr val="tx2"/>
                </a:solidFill>
              </a:rPr>
              <a:t>Assuming n independent elastic constants </a:t>
            </a:r>
          </a:p>
          <a:p>
            <a:endParaRPr lang="en-IN" sz="2400" dirty="0">
              <a:solidFill>
                <a:schemeClr val="tx2"/>
              </a:solidFill>
            </a:endParaRPr>
          </a:p>
          <a:p>
            <a:r>
              <a:rPr lang="en-IN" sz="2400" dirty="0">
                <a:solidFill>
                  <a:schemeClr val="tx2"/>
                </a:solidFill>
              </a:rPr>
              <a:t>E_tot_1 = E_0 + ½ </a:t>
            </a:r>
            <a:r>
              <a:rPr lang="el-GR" sz="2400" dirty="0">
                <a:solidFill>
                  <a:schemeClr val="tx2"/>
                </a:solidFill>
              </a:rPr>
              <a:t>γ</a:t>
            </a:r>
            <a:r>
              <a:rPr lang="en-IN" sz="2400" dirty="0">
                <a:solidFill>
                  <a:schemeClr val="tx2"/>
                </a:solidFill>
              </a:rPr>
              <a:t>_1* </a:t>
            </a:r>
            <a:r>
              <a:rPr lang="el-GR" sz="2400" dirty="0">
                <a:solidFill>
                  <a:schemeClr val="tx2"/>
                </a:solidFill>
              </a:rPr>
              <a:t>Σ</a:t>
            </a:r>
            <a:r>
              <a:rPr lang="en-IN" sz="2400" dirty="0">
                <a:solidFill>
                  <a:schemeClr val="tx2"/>
                </a:solidFill>
              </a:rPr>
              <a:t>C*e_1*e_1’</a:t>
            </a:r>
          </a:p>
          <a:p>
            <a:r>
              <a:rPr lang="en-IN" sz="2400" dirty="0">
                <a:solidFill>
                  <a:schemeClr val="tx2"/>
                </a:solidFill>
              </a:rPr>
              <a:t>E_tot_2 = E_0 + ½ </a:t>
            </a:r>
            <a:r>
              <a:rPr lang="el-GR" sz="2400" dirty="0">
                <a:solidFill>
                  <a:schemeClr val="tx2"/>
                </a:solidFill>
              </a:rPr>
              <a:t>γ</a:t>
            </a:r>
            <a:r>
              <a:rPr lang="en-IN" sz="2400" dirty="0">
                <a:solidFill>
                  <a:schemeClr val="tx2"/>
                </a:solidFill>
              </a:rPr>
              <a:t>_2* </a:t>
            </a:r>
            <a:r>
              <a:rPr lang="el-GR" sz="2400" dirty="0">
                <a:solidFill>
                  <a:schemeClr val="tx2"/>
                </a:solidFill>
              </a:rPr>
              <a:t>Σ</a:t>
            </a:r>
            <a:r>
              <a:rPr lang="en-IN" sz="2400" dirty="0">
                <a:solidFill>
                  <a:schemeClr val="tx2"/>
                </a:solidFill>
              </a:rPr>
              <a:t>C*e_2*e_2’</a:t>
            </a:r>
          </a:p>
          <a:p>
            <a:r>
              <a:rPr lang="en-IN" sz="2400" dirty="0">
                <a:solidFill>
                  <a:schemeClr val="tx2"/>
                </a:solidFill>
              </a:rPr>
              <a:t>E_tot_3 = E_0 + ½ </a:t>
            </a:r>
            <a:r>
              <a:rPr lang="el-GR" sz="2400" dirty="0">
                <a:solidFill>
                  <a:schemeClr val="tx2"/>
                </a:solidFill>
              </a:rPr>
              <a:t>γ</a:t>
            </a:r>
            <a:r>
              <a:rPr lang="en-IN" sz="2400" dirty="0">
                <a:solidFill>
                  <a:schemeClr val="tx2"/>
                </a:solidFill>
              </a:rPr>
              <a:t>_3* </a:t>
            </a:r>
            <a:r>
              <a:rPr lang="el-GR" sz="2400" dirty="0">
                <a:solidFill>
                  <a:schemeClr val="tx2"/>
                </a:solidFill>
              </a:rPr>
              <a:t>Σ</a:t>
            </a:r>
            <a:r>
              <a:rPr lang="en-IN" sz="2400" dirty="0">
                <a:solidFill>
                  <a:schemeClr val="tx2"/>
                </a:solidFill>
              </a:rPr>
              <a:t>C*e_3*e_3’</a:t>
            </a:r>
          </a:p>
          <a:p>
            <a:r>
              <a:rPr lang="en-IN" sz="2400" dirty="0">
                <a:solidFill>
                  <a:schemeClr val="tx2"/>
                </a:solidFill>
              </a:rPr>
              <a:t>……………………………………………….</a:t>
            </a:r>
          </a:p>
          <a:p>
            <a:r>
              <a:rPr lang="en-IN" sz="2400" dirty="0">
                <a:solidFill>
                  <a:schemeClr val="tx2"/>
                </a:solidFill>
              </a:rPr>
              <a:t>……………………………………………….</a:t>
            </a:r>
          </a:p>
          <a:p>
            <a:r>
              <a:rPr lang="en-IN" sz="2400" dirty="0" err="1">
                <a:solidFill>
                  <a:schemeClr val="tx2"/>
                </a:solidFill>
              </a:rPr>
              <a:t>E_tot_n</a:t>
            </a:r>
            <a:r>
              <a:rPr lang="en-IN" sz="2400" dirty="0">
                <a:solidFill>
                  <a:schemeClr val="tx2"/>
                </a:solidFill>
              </a:rPr>
              <a:t> = E_0 + ½ </a:t>
            </a:r>
            <a:r>
              <a:rPr lang="el-GR" sz="2400" dirty="0">
                <a:solidFill>
                  <a:schemeClr val="tx2"/>
                </a:solidFill>
              </a:rPr>
              <a:t>γ</a:t>
            </a:r>
            <a:r>
              <a:rPr lang="en-IN" sz="2400" dirty="0">
                <a:solidFill>
                  <a:schemeClr val="tx2"/>
                </a:solidFill>
              </a:rPr>
              <a:t>_n* </a:t>
            </a:r>
            <a:r>
              <a:rPr lang="el-GR" sz="2400" dirty="0">
                <a:solidFill>
                  <a:schemeClr val="tx2"/>
                </a:solidFill>
              </a:rPr>
              <a:t>Σ</a:t>
            </a:r>
            <a:r>
              <a:rPr lang="en-IN" sz="2400" dirty="0">
                <a:solidFill>
                  <a:schemeClr val="tx2"/>
                </a:solidFill>
              </a:rPr>
              <a:t>C*</a:t>
            </a:r>
            <a:r>
              <a:rPr lang="en-IN" sz="2400" dirty="0" err="1">
                <a:solidFill>
                  <a:schemeClr val="tx2"/>
                </a:solidFill>
              </a:rPr>
              <a:t>e_n</a:t>
            </a:r>
            <a:r>
              <a:rPr lang="en-IN" sz="2400" dirty="0">
                <a:solidFill>
                  <a:schemeClr val="tx2"/>
                </a:solidFill>
              </a:rPr>
              <a:t>*</a:t>
            </a:r>
            <a:r>
              <a:rPr lang="en-IN" sz="2400" dirty="0" err="1">
                <a:solidFill>
                  <a:schemeClr val="tx2"/>
                </a:solidFill>
              </a:rPr>
              <a:t>e_n</a:t>
            </a:r>
            <a:r>
              <a:rPr lang="en-IN" sz="2400" dirty="0">
                <a:solidFill>
                  <a:schemeClr val="tx2"/>
                </a:solidFill>
              </a:rPr>
              <a:t>’</a:t>
            </a:r>
          </a:p>
          <a:p>
            <a:endParaRPr lang="en-IN" sz="2400" dirty="0">
              <a:solidFill>
                <a:schemeClr val="tx2"/>
              </a:solidFill>
            </a:endParaRPr>
          </a:p>
          <a:p>
            <a:endParaRPr lang="en-IN" sz="2400" dirty="0">
              <a:solidFill>
                <a:schemeClr val="tx2"/>
              </a:solidFill>
            </a:endParaRPr>
          </a:p>
          <a:p>
            <a:r>
              <a:rPr lang="en-IN" sz="2400" dirty="0">
                <a:solidFill>
                  <a:schemeClr val="tx2"/>
                </a:solidFill>
              </a:rPr>
              <a:t>Here only the elastic constant present in the summation are unknown which can be determined by solving the linear equations.</a:t>
            </a:r>
          </a:p>
          <a:p>
            <a:endParaRPr lang="en-IN" dirty="0"/>
          </a:p>
          <a:p>
            <a:endParaRPr lang="en-IN" dirty="0"/>
          </a:p>
        </p:txBody>
      </p:sp>
    </p:spTree>
    <p:extLst>
      <p:ext uri="{BB962C8B-B14F-4D97-AF65-F5344CB8AC3E}">
        <p14:creationId xmlns:p14="http://schemas.microsoft.com/office/powerpoint/2010/main" val="991598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001A024-01AE-4F4C-9268-961F63E19FEA}"/>
              </a:ext>
            </a:extLst>
          </p:cNvPr>
          <p:cNvSpPr txBox="1"/>
          <p:nvPr/>
        </p:nvSpPr>
        <p:spPr>
          <a:xfrm>
            <a:off x="1129553" y="484094"/>
            <a:ext cx="10390094" cy="8217634"/>
          </a:xfrm>
          <a:prstGeom prst="rect">
            <a:avLst/>
          </a:prstGeom>
          <a:noFill/>
        </p:spPr>
        <p:txBody>
          <a:bodyPr wrap="square" rtlCol="0">
            <a:spAutoFit/>
          </a:bodyPr>
          <a:lstStyle/>
          <a:p>
            <a:r>
              <a:rPr lang="en-IN" sz="2400" b="1" dirty="0">
                <a:solidFill>
                  <a:schemeClr val="tx2"/>
                </a:solidFill>
              </a:rPr>
              <a:t>Bulk modulus calculation</a:t>
            </a:r>
          </a:p>
          <a:p>
            <a:r>
              <a:rPr lang="en-US" sz="2000" dirty="0">
                <a:solidFill>
                  <a:schemeClr val="tx2"/>
                </a:solidFill>
              </a:rPr>
              <a:t>Now we consider volume elasticity which involves changes in the volume of the body when it is subjected to compressional forces. If the compressional forces of equal magnitude are applied to all faces of a cube, its volume reduces. For uniform dilation (fractional change in volume), we must </a:t>
            </a:r>
            <a:r>
              <a:rPr lang="en-US" sz="2000" dirty="0" err="1">
                <a:solidFill>
                  <a:schemeClr val="tx2"/>
                </a:solidFill>
              </a:rPr>
              <a:t>hav</a:t>
            </a:r>
            <a:r>
              <a:rPr lang="en-IN" sz="2000" dirty="0">
                <a:solidFill>
                  <a:schemeClr val="tx2"/>
                </a:solidFill>
              </a:rPr>
              <a:t>e:</a:t>
            </a:r>
          </a:p>
          <a:p>
            <a:endParaRPr lang="en-IN" sz="2000" dirty="0">
              <a:solidFill>
                <a:schemeClr val="tx2"/>
              </a:solidFill>
            </a:endParaRPr>
          </a:p>
          <a:p>
            <a:endParaRPr lang="en-IN" sz="2000" dirty="0">
              <a:solidFill>
                <a:schemeClr val="tx2"/>
              </a:solidFill>
            </a:endParaRPr>
          </a:p>
          <a:p>
            <a:endParaRPr lang="en-IN" sz="2000" dirty="0">
              <a:solidFill>
                <a:schemeClr val="tx2"/>
              </a:solidFill>
            </a:endParaRPr>
          </a:p>
          <a:p>
            <a:endParaRPr lang="en-IN" sz="2000" dirty="0">
              <a:solidFill>
                <a:schemeClr val="tx2"/>
              </a:solidFill>
            </a:endParaRPr>
          </a:p>
          <a:p>
            <a:endParaRPr lang="en-IN" sz="2000" dirty="0">
              <a:solidFill>
                <a:schemeClr val="tx2"/>
              </a:solidFill>
            </a:endParaRPr>
          </a:p>
          <a:p>
            <a:r>
              <a:rPr lang="en-IN" sz="2000" dirty="0">
                <a:solidFill>
                  <a:schemeClr val="tx2"/>
                </a:solidFill>
                <a:latin typeface="Cambria Math" panose="02040503050406030204" pitchFamily="18" charset="0"/>
                <a:ea typeface="Cambria Math" panose="02040503050406030204" pitchFamily="18" charset="0"/>
              </a:rPr>
              <a:t>ϵ1 = </a:t>
            </a:r>
            <a:r>
              <a:rPr lang="el-GR" sz="2000" dirty="0">
                <a:solidFill>
                  <a:schemeClr val="tx2"/>
                </a:solidFill>
                <a:latin typeface="Cambria Math" panose="02040503050406030204" pitchFamily="18" charset="0"/>
                <a:ea typeface="Cambria Math" panose="02040503050406030204" pitchFamily="18" charset="0"/>
              </a:rPr>
              <a:t>ϵ</a:t>
            </a:r>
            <a:r>
              <a:rPr lang="en-IN" sz="2000" dirty="0">
                <a:solidFill>
                  <a:schemeClr val="tx2"/>
                </a:solidFill>
                <a:latin typeface="Cambria Math" panose="02040503050406030204" pitchFamily="18" charset="0"/>
                <a:ea typeface="Cambria Math" panose="02040503050406030204" pitchFamily="18" charset="0"/>
              </a:rPr>
              <a:t>2 = </a:t>
            </a:r>
            <a:r>
              <a:rPr lang="el-GR" sz="2000" dirty="0">
                <a:solidFill>
                  <a:schemeClr val="tx2"/>
                </a:solidFill>
                <a:latin typeface="Cambria Math" panose="02040503050406030204" pitchFamily="18" charset="0"/>
                <a:ea typeface="Cambria Math" panose="02040503050406030204" pitchFamily="18" charset="0"/>
              </a:rPr>
              <a:t>ϵ</a:t>
            </a:r>
            <a:r>
              <a:rPr lang="en-IN" sz="2000" dirty="0">
                <a:solidFill>
                  <a:schemeClr val="tx2"/>
                </a:solidFill>
                <a:latin typeface="Cambria Math" panose="02040503050406030204" pitchFamily="18" charset="0"/>
                <a:ea typeface="Cambria Math" panose="02040503050406030204" pitchFamily="18" charset="0"/>
              </a:rPr>
              <a:t>3 = </a:t>
            </a:r>
            <a:r>
              <a:rPr lang="el-GR" sz="2000" dirty="0">
                <a:solidFill>
                  <a:schemeClr val="tx2"/>
                </a:solidFill>
                <a:latin typeface="Cambria Math" panose="02040503050406030204" pitchFamily="18" charset="0"/>
                <a:ea typeface="Cambria Math" panose="02040503050406030204" pitchFamily="18" charset="0"/>
              </a:rPr>
              <a:t>γ</a:t>
            </a:r>
            <a:endParaRPr lang="en-IN" sz="2000" dirty="0">
              <a:solidFill>
                <a:schemeClr val="tx2"/>
              </a:solidFill>
              <a:latin typeface="Cambria Math" panose="02040503050406030204" pitchFamily="18" charset="0"/>
              <a:ea typeface="Cambria Math" panose="02040503050406030204" pitchFamily="18" charset="0"/>
            </a:endParaRPr>
          </a:p>
          <a:p>
            <a:r>
              <a:rPr lang="el-GR" sz="2000" dirty="0">
                <a:solidFill>
                  <a:schemeClr val="tx2"/>
                </a:solidFill>
                <a:latin typeface="Cambria Math" panose="02040503050406030204" pitchFamily="18" charset="0"/>
                <a:ea typeface="Cambria Math" panose="02040503050406030204" pitchFamily="18" charset="0"/>
              </a:rPr>
              <a:t>ϵ</a:t>
            </a:r>
            <a:r>
              <a:rPr lang="en-IN" sz="2000" dirty="0">
                <a:solidFill>
                  <a:schemeClr val="tx2"/>
                </a:solidFill>
                <a:latin typeface="Cambria Math" panose="02040503050406030204" pitchFamily="18" charset="0"/>
                <a:ea typeface="Cambria Math" panose="02040503050406030204" pitchFamily="18" charset="0"/>
              </a:rPr>
              <a:t>4 = </a:t>
            </a:r>
            <a:r>
              <a:rPr lang="el-GR" sz="2000" dirty="0">
                <a:solidFill>
                  <a:schemeClr val="tx2"/>
                </a:solidFill>
                <a:latin typeface="Cambria Math" panose="02040503050406030204" pitchFamily="18" charset="0"/>
                <a:ea typeface="Cambria Math" panose="02040503050406030204" pitchFamily="18" charset="0"/>
              </a:rPr>
              <a:t>ϵ</a:t>
            </a:r>
            <a:r>
              <a:rPr lang="en-IN" sz="2000" dirty="0">
                <a:solidFill>
                  <a:schemeClr val="tx2"/>
                </a:solidFill>
                <a:latin typeface="Cambria Math" panose="02040503050406030204" pitchFamily="18" charset="0"/>
                <a:ea typeface="Cambria Math" panose="02040503050406030204" pitchFamily="18" charset="0"/>
              </a:rPr>
              <a:t>5 = </a:t>
            </a:r>
            <a:r>
              <a:rPr lang="el-GR" sz="2000" dirty="0">
                <a:solidFill>
                  <a:schemeClr val="tx2"/>
                </a:solidFill>
                <a:latin typeface="Cambria Math" panose="02040503050406030204" pitchFamily="18" charset="0"/>
                <a:ea typeface="Cambria Math" panose="02040503050406030204" pitchFamily="18" charset="0"/>
              </a:rPr>
              <a:t>ϵ</a:t>
            </a:r>
            <a:r>
              <a:rPr lang="en-IN" sz="2000" dirty="0">
                <a:solidFill>
                  <a:schemeClr val="tx2"/>
                </a:solidFill>
                <a:latin typeface="Cambria Math" panose="02040503050406030204" pitchFamily="18" charset="0"/>
                <a:ea typeface="Cambria Math" panose="02040503050406030204" pitchFamily="18" charset="0"/>
              </a:rPr>
              <a:t>6 = 0</a:t>
            </a:r>
          </a:p>
          <a:p>
            <a:endParaRPr lang="en-IN" sz="2000" dirty="0">
              <a:solidFill>
                <a:schemeClr val="tx2"/>
              </a:solidFill>
              <a:ea typeface="Cambria Math" panose="02040503050406030204" pitchFamily="18" charset="0"/>
            </a:endParaRPr>
          </a:p>
          <a:p>
            <a:r>
              <a:rPr lang="en-IN" sz="2000" dirty="0">
                <a:solidFill>
                  <a:schemeClr val="tx2"/>
                </a:solidFill>
                <a:ea typeface="Cambria Math" panose="02040503050406030204" pitchFamily="18" charset="0"/>
              </a:rPr>
              <a:t>The elastic energy is given by </a:t>
            </a:r>
          </a:p>
          <a:p>
            <a:r>
              <a:rPr lang="en-IN" sz="2000" dirty="0">
                <a:solidFill>
                  <a:schemeClr val="tx2"/>
                </a:solidFill>
                <a:ea typeface="Cambria Math" panose="02040503050406030204" pitchFamily="18" charset="0"/>
              </a:rPr>
              <a:t>3/2*  </a:t>
            </a:r>
            <a:r>
              <a:rPr lang="el-GR" sz="2000" dirty="0">
                <a:solidFill>
                  <a:schemeClr val="tx2"/>
                </a:solidFill>
                <a:ea typeface="Cambria Math" panose="02040503050406030204" pitchFamily="18" charset="0"/>
              </a:rPr>
              <a:t>γ</a:t>
            </a:r>
            <a:r>
              <a:rPr lang="en-IN" sz="2000" dirty="0">
                <a:solidFill>
                  <a:schemeClr val="tx2"/>
                </a:solidFill>
                <a:ea typeface="Cambria Math" panose="02040503050406030204" pitchFamily="18" charset="0"/>
              </a:rPr>
              <a:t>^2 * (C11 + 2*C12)</a:t>
            </a:r>
          </a:p>
          <a:p>
            <a:endParaRPr lang="en-IN" sz="2000" dirty="0">
              <a:solidFill>
                <a:schemeClr val="tx2"/>
              </a:solidFill>
              <a:ea typeface="Cambria Math" panose="02040503050406030204" pitchFamily="18" charset="0"/>
            </a:endParaRPr>
          </a:p>
          <a:p>
            <a:r>
              <a:rPr lang="en-IN" sz="2000" dirty="0">
                <a:solidFill>
                  <a:schemeClr val="tx2"/>
                </a:solidFill>
                <a:ea typeface="Cambria Math" panose="02040503050406030204" pitchFamily="18" charset="0"/>
              </a:rPr>
              <a:t>In terms of Bulk modulus the elastic energy is given by </a:t>
            </a:r>
          </a:p>
          <a:p>
            <a:r>
              <a:rPr lang="en-IN" sz="2000" dirty="0">
                <a:solidFill>
                  <a:schemeClr val="tx2"/>
                </a:solidFill>
                <a:ea typeface="Cambria Math" panose="02040503050406030204" pitchFamily="18" charset="0"/>
              </a:rPr>
              <a:t>½ B * (3 </a:t>
            </a:r>
            <a:r>
              <a:rPr lang="el-GR" sz="2000" dirty="0">
                <a:solidFill>
                  <a:schemeClr val="tx2"/>
                </a:solidFill>
                <a:ea typeface="Cambria Math" panose="02040503050406030204" pitchFamily="18" charset="0"/>
              </a:rPr>
              <a:t>γ</a:t>
            </a:r>
            <a:r>
              <a:rPr lang="en-IN" sz="2000" dirty="0">
                <a:solidFill>
                  <a:schemeClr val="tx2"/>
                </a:solidFill>
                <a:ea typeface="Cambria Math" panose="02040503050406030204" pitchFamily="18" charset="0"/>
              </a:rPr>
              <a:t>)^2  = (9/2)*B* </a:t>
            </a:r>
            <a:r>
              <a:rPr lang="el-GR" sz="2000" dirty="0">
                <a:solidFill>
                  <a:schemeClr val="tx2"/>
                </a:solidFill>
                <a:ea typeface="Cambria Math" panose="02040503050406030204" pitchFamily="18" charset="0"/>
              </a:rPr>
              <a:t>γ</a:t>
            </a:r>
            <a:endParaRPr lang="en-IN" sz="2000" dirty="0">
              <a:solidFill>
                <a:schemeClr val="tx2"/>
              </a:solidFill>
              <a:ea typeface="Cambria Math" panose="02040503050406030204" pitchFamily="18" charset="0"/>
            </a:endParaRPr>
          </a:p>
          <a:p>
            <a:endParaRPr lang="en-IN" sz="2000" dirty="0">
              <a:solidFill>
                <a:schemeClr val="tx2"/>
              </a:solidFill>
              <a:ea typeface="Cambria Math" panose="02040503050406030204" pitchFamily="18" charset="0"/>
            </a:endParaRPr>
          </a:p>
          <a:p>
            <a:r>
              <a:rPr lang="en-IN" sz="2000" dirty="0">
                <a:solidFill>
                  <a:schemeClr val="tx2"/>
                </a:solidFill>
                <a:ea typeface="Cambria Math" panose="02040503050406030204" pitchFamily="18" charset="0"/>
              </a:rPr>
              <a:t>, here (3</a:t>
            </a:r>
            <a:r>
              <a:rPr lang="el-GR" sz="2000" dirty="0">
                <a:solidFill>
                  <a:schemeClr val="tx2"/>
                </a:solidFill>
                <a:ea typeface="Cambria Math" panose="02040503050406030204" pitchFamily="18" charset="0"/>
              </a:rPr>
              <a:t>γ</a:t>
            </a:r>
            <a:r>
              <a:rPr lang="en-IN" sz="2000" dirty="0">
                <a:solidFill>
                  <a:schemeClr val="tx2"/>
                </a:solidFill>
                <a:ea typeface="Cambria Math" panose="02040503050406030204" pitchFamily="18" charset="0"/>
              </a:rPr>
              <a:t>)  = δ = (V’-V)/V   (Fractional change in the volume)</a:t>
            </a:r>
          </a:p>
          <a:p>
            <a:endParaRPr lang="en-IN" sz="2000" dirty="0">
              <a:solidFill>
                <a:schemeClr val="tx2"/>
              </a:solidFill>
              <a:latin typeface="Cambria Math" panose="02040503050406030204" pitchFamily="18" charset="0"/>
              <a:ea typeface="Cambria Math" panose="02040503050406030204" pitchFamily="18" charset="0"/>
            </a:endParaRPr>
          </a:p>
          <a:p>
            <a:endParaRPr lang="en-IN" sz="2000" dirty="0">
              <a:solidFill>
                <a:schemeClr val="tx2"/>
              </a:solidFill>
            </a:endParaRPr>
          </a:p>
          <a:p>
            <a:endParaRPr lang="en-IN" sz="2000" dirty="0">
              <a:solidFill>
                <a:schemeClr val="tx2"/>
              </a:solidFill>
            </a:endParaRPr>
          </a:p>
          <a:p>
            <a:endParaRPr lang="en-IN" sz="2000" dirty="0">
              <a:solidFill>
                <a:schemeClr val="tx2"/>
              </a:solidFill>
            </a:endParaRPr>
          </a:p>
          <a:p>
            <a:endParaRPr lang="en-IN" sz="2400" dirty="0">
              <a:solidFill>
                <a:schemeClr val="tx2"/>
              </a:solidFill>
            </a:endParaRPr>
          </a:p>
        </p:txBody>
      </p:sp>
      <p:pic>
        <p:nvPicPr>
          <p:cNvPr id="8" name="Picture 7">
            <a:extLst>
              <a:ext uri="{FF2B5EF4-FFF2-40B4-BE49-F238E27FC236}">
                <a16:creationId xmlns:a16="http://schemas.microsoft.com/office/drawing/2014/main" id="{A4858754-F644-4844-B120-36BB9AF875DC}"/>
              </a:ext>
            </a:extLst>
          </p:cNvPr>
          <p:cNvPicPr>
            <a:picLocks noChangeAspect="1"/>
          </p:cNvPicPr>
          <p:nvPr/>
        </p:nvPicPr>
        <p:blipFill>
          <a:blip r:embed="rId2"/>
          <a:stretch>
            <a:fillRect/>
          </a:stretch>
        </p:blipFill>
        <p:spPr>
          <a:xfrm>
            <a:off x="2646816" y="2110678"/>
            <a:ext cx="5464013" cy="1417443"/>
          </a:xfrm>
          <a:prstGeom prst="rect">
            <a:avLst/>
          </a:prstGeom>
        </p:spPr>
      </p:pic>
    </p:spTree>
    <p:extLst>
      <p:ext uri="{BB962C8B-B14F-4D97-AF65-F5344CB8AC3E}">
        <p14:creationId xmlns:p14="http://schemas.microsoft.com/office/powerpoint/2010/main" val="2845966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8F3BFE-761E-485D-AB32-4E4373B91E6C}"/>
              </a:ext>
            </a:extLst>
          </p:cNvPr>
          <p:cNvSpPr txBox="1"/>
          <p:nvPr/>
        </p:nvSpPr>
        <p:spPr>
          <a:xfrm>
            <a:off x="797859" y="412376"/>
            <a:ext cx="10192870" cy="3139321"/>
          </a:xfrm>
          <a:prstGeom prst="rect">
            <a:avLst/>
          </a:prstGeom>
          <a:noFill/>
        </p:spPr>
        <p:txBody>
          <a:bodyPr wrap="square" rtlCol="0">
            <a:spAutoFit/>
          </a:bodyPr>
          <a:lstStyle/>
          <a:p>
            <a:r>
              <a:rPr lang="en-IN" dirty="0">
                <a:solidFill>
                  <a:schemeClr val="tx2"/>
                </a:solidFill>
              </a:rPr>
              <a:t>Equating both equations we get </a:t>
            </a:r>
          </a:p>
          <a:p>
            <a:r>
              <a:rPr lang="en-IN" dirty="0">
                <a:solidFill>
                  <a:schemeClr val="tx2"/>
                </a:solidFill>
              </a:rPr>
              <a:t>B = (C11 + 2*C12)/3</a:t>
            </a:r>
          </a:p>
          <a:p>
            <a:endParaRPr lang="en-IN" dirty="0">
              <a:solidFill>
                <a:schemeClr val="tx2"/>
              </a:solidFill>
            </a:endParaRPr>
          </a:p>
          <a:p>
            <a:r>
              <a:rPr lang="en-IN" dirty="0">
                <a:solidFill>
                  <a:schemeClr val="tx2"/>
                </a:solidFill>
              </a:rPr>
              <a:t>The total energy is given by </a:t>
            </a:r>
          </a:p>
          <a:p>
            <a:endParaRPr lang="en-IN" dirty="0">
              <a:solidFill>
                <a:schemeClr val="tx2"/>
              </a:solidFill>
            </a:endParaRPr>
          </a:p>
          <a:p>
            <a:endParaRPr lang="en-IN" dirty="0">
              <a:solidFill>
                <a:schemeClr val="tx2"/>
              </a:solidFill>
            </a:endParaRPr>
          </a:p>
          <a:p>
            <a:endParaRPr lang="en-IN" dirty="0">
              <a:solidFill>
                <a:schemeClr val="tx2"/>
              </a:solidFill>
            </a:endParaRPr>
          </a:p>
          <a:p>
            <a:endParaRPr lang="en-IN" dirty="0">
              <a:solidFill>
                <a:schemeClr val="tx2"/>
              </a:solidFill>
            </a:endParaRPr>
          </a:p>
          <a:p>
            <a:r>
              <a:rPr lang="en-US" dirty="0">
                <a:solidFill>
                  <a:schemeClr val="tx2"/>
                </a:solidFill>
              </a:rPr>
              <a:t>Using this relation the bulk modulus values can be calculated from the curvature values:</a:t>
            </a:r>
          </a:p>
          <a:p>
            <a:endParaRPr lang="en-IN" dirty="0"/>
          </a:p>
          <a:p>
            <a:endParaRPr lang="en-IN" dirty="0"/>
          </a:p>
        </p:txBody>
      </p:sp>
      <p:pic>
        <p:nvPicPr>
          <p:cNvPr id="5" name="Picture 4">
            <a:extLst>
              <a:ext uri="{FF2B5EF4-FFF2-40B4-BE49-F238E27FC236}">
                <a16:creationId xmlns:a16="http://schemas.microsoft.com/office/drawing/2014/main" id="{73539733-C69D-4586-A13B-552082419525}"/>
              </a:ext>
            </a:extLst>
          </p:cNvPr>
          <p:cNvPicPr>
            <a:picLocks noChangeAspect="1"/>
          </p:cNvPicPr>
          <p:nvPr/>
        </p:nvPicPr>
        <p:blipFill>
          <a:blip r:embed="rId2"/>
          <a:stretch>
            <a:fillRect/>
          </a:stretch>
        </p:blipFill>
        <p:spPr>
          <a:xfrm>
            <a:off x="2476186" y="1661064"/>
            <a:ext cx="3619814" cy="769687"/>
          </a:xfrm>
          <a:prstGeom prst="rect">
            <a:avLst/>
          </a:prstGeom>
        </p:spPr>
      </p:pic>
      <p:pic>
        <p:nvPicPr>
          <p:cNvPr id="7" name="Picture 6">
            <a:extLst>
              <a:ext uri="{FF2B5EF4-FFF2-40B4-BE49-F238E27FC236}">
                <a16:creationId xmlns:a16="http://schemas.microsoft.com/office/drawing/2014/main" id="{A71EF868-78A1-4D34-AA0E-BD336E3178F3}"/>
              </a:ext>
            </a:extLst>
          </p:cNvPr>
          <p:cNvPicPr>
            <a:picLocks noChangeAspect="1"/>
          </p:cNvPicPr>
          <p:nvPr/>
        </p:nvPicPr>
        <p:blipFill>
          <a:blip r:embed="rId3"/>
          <a:stretch>
            <a:fillRect/>
          </a:stretch>
        </p:blipFill>
        <p:spPr>
          <a:xfrm>
            <a:off x="2646886" y="3234716"/>
            <a:ext cx="5715495" cy="2789162"/>
          </a:xfrm>
          <a:prstGeom prst="rect">
            <a:avLst/>
          </a:prstGeom>
        </p:spPr>
      </p:pic>
    </p:spTree>
    <p:extLst>
      <p:ext uri="{BB962C8B-B14F-4D97-AF65-F5344CB8AC3E}">
        <p14:creationId xmlns:p14="http://schemas.microsoft.com/office/powerpoint/2010/main" val="994176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9FBEE-122F-44C0-B332-279B3A92432C}"/>
              </a:ext>
            </a:extLst>
          </p:cNvPr>
          <p:cNvSpPr>
            <a:spLocks noGrp="1"/>
          </p:cNvSpPr>
          <p:nvPr>
            <p:ph type="title"/>
          </p:nvPr>
        </p:nvSpPr>
        <p:spPr/>
        <p:txBody>
          <a:bodyPr/>
          <a:lstStyle/>
          <a:p>
            <a:r>
              <a:rPr lang="en-IN" dirty="0"/>
              <a:t>Introduction</a:t>
            </a:r>
          </a:p>
        </p:txBody>
      </p:sp>
      <p:sp>
        <p:nvSpPr>
          <p:cNvPr id="13" name="Content Placeholder 12">
            <a:extLst>
              <a:ext uri="{FF2B5EF4-FFF2-40B4-BE49-F238E27FC236}">
                <a16:creationId xmlns:a16="http://schemas.microsoft.com/office/drawing/2014/main" id="{69C5D8D4-75B8-40AE-902E-ED01624E6F80}"/>
              </a:ext>
            </a:extLst>
          </p:cNvPr>
          <p:cNvSpPr>
            <a:spLocks noGrp="1"/>
          </p:cNvSpPr>
          <p:nvPr>
            <p:ph idx="1"/>
          </p:nvPr>
        </p:nvSpPr>
        <p:spPr/>
        <p:txBody>
          <a:bodyPr/>
          <a:lstStyle/>
          <a:p>
            <a:pPr algn="l"/>
            <a:endParaRPr lang="en-IN" sz="2000" b="0" i="0" u="none" strike="noStrike" baseline="0" dirty="0">
              <a:solidFill>
                <a:srgbClr val="000000"/>
              </a:solidFill>
              <a:latin typeface="Calibri" panose="020F0502020204030204" pitchFamily="34" charset="0"/>
            </a:endParaRPr>
          </a:p>
          <a:p>
            <a:pPr marL="0" indent="0">
              <a:buNone/>
            </a:pPr>
            <a:r>
              <a:rPr lang="en-US" sz="2000" b="0" i="0" u="none" strike="noStrike" baseline="0" dirty="0">
                <a:solidFill>
                  <a:srgbClr val="000000"/>
                </a:solidFill>
                <a:latin typeface="Calibri" panose="020F0502020204030204" pitchFamily="34" charset="0"/>
              </a:rPr>
              <a:t> </a:t>
            </a:r>
            <a:r>
              <a:rPr lang="en-US" sz="2400" b="0" i="0" u="none" strike="noStrike" baseline="0" dirty="0">
                <a:solidFill>
                  <a:srgbClr val="000000"/>
                </a:solidFill>
                <a:latin typeface="Calibri" panose="020F0502020204030204" pitchFamily="34" charset="0"/>
              </a:rPr>
              <a:t>The deliverable for this course was: </a:t>
            </a:r>
          </a:p>
          <a:p>
            <a:pPr marL="0" indent="0">
              <a:buNone/>
            </a:pPr>
            <a:r>
              <a:rPr lang="en-US" sz="2400" b="0" i="0" u="none" strike="noStrike" baseline="0" dirty="0">
                <a:solidFill>
                  <a:srgbClr val="000000"/>
                </a:solidFill>
                <a:latin typeface="Calibri" panose="020F0502020204030204" pitchFamily="34" charset="0"/>
              </a:rPr>
              <a:t>1. Getting familiar with the relevant literature. </a:t>
            </a:r>
          </a:p>
          <a:p>
            <a:pPr marL="0" indent="0">
              <a:buNone/>
            </a:pPr>
            <a:r>
              <a:rPr lang="en-US" sz="2400" b="0" i="0" u="none" strike="noStrike" baseline="0" dirty="0">
                <a:solidFill>
                  <a:srgbClr val="000000"/>
                </a:solidFill>
                <a:latin typeface="Calibri" panose="020F0502020204030204" pitchFamily="34" charset="0"/>
              </a:rPr>
              <a:t>2. Preparation of input files for the calculations. </a:t>
            </a:r>
          </a:p>
          <a:p>
            <a:pPr marL="0" indent="0">
              <a:buNone/>
            </a:pPr>
            <a:r>
              <a:rPr lang="en-US" sz="2400" b="0" i="0" u="none" strike="noStrike" baseline="0" dirty="0">
                <a:solidFill>
                  <a:srgbClr val="000000"/>
                </a:solidFill>
                <a:latin typeface="Calibri" panose="020F0502020204030204" pitchFamily="34" charset="0"/>
              </a:rPr>
              <a:t>In this course I have studied about the first principle calculations which serves as a tool for various study in which my topic was mechanical behavior study of materials. </a:t>
            </a:r>
            <a:endParaRPr lang="en-IN" dirty="0"/>
          </a:p>
        </p:txBody>
      </p:sp>
    </p:spTree>
    <p:extLst>
      <p:ext uri="{BB962C8B-B14F-4D97-AF65-F5344CB8AC3E}">
        <p14:creationId xmlns:p14="http://schemas.microsoft.com/office/powerpoint/2010/main" val="2086046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292C7-DD8E-48A2-B831-20312BCACBFB}"/>
              </a:ext>
            </a:extLst>
          </p:cNvPr>
          <p:cNvSpPr>
            <a:spLocks noGrp="1"/>
          </p:cNvSpPr>
          <p:nvPr>
            <p:ph type="title"/>
          </p:nvPr>
        </p:nvSpPr>
        <p:spPr/>
        <p:txBody>
          <a:bodyPr/>
          <a:lstStyle/>
          <a:p>
            <a:r>
              <a:rPr lang="en-US" dirty="0"/>
              <a:t>Physical Work done on Linux</a:t>
            </a:r>
            <a:endParaRPr lang="en-IN" dirty="0"/>
          </a:p>
        </p:txBody>
      </p:sp>
      <p:sp>
        <p:nvSpPr>
          <p:cNvPr id="3" name="Content Placeholder 2">
            <a:extLst>
              <a:ext uri="{FF2B5EF4-FFF2-40B4-BE49-F238E27FC236}">
                <a16:creationId xmlns:a16="http://schemas.microsoft.com/office/drawing/2014/main" id="{98816C44-5176-4926-8CE3-825AC909FA69}"/>
              </a:ext>
            </a:extLst>
          </p:cNvPr>
          <p:cNvSpPr>
            <a:spLocks noGrp="1"/>
          </p:cNvSpPr>
          <p:nvPr>
            <p:ph idx="1"/>
          </p:nvPr>
        </p:nvSpPr>
        <p:spPr>
          <a:xfrm>
            <a:off x="1280160" y="2679859"/>
            <a:ext cx="10390261" cy="3497103"/>
          </a:xfrm>
        </p:spPr>
        <p:txBody>
          <a:bodyPr/>
          <a:lstStyle/>
          <a:p>
            <a:r>
              <a:rPr lang="en-US" dirty="0"/>
              <a:t>Learned basics of </a:t>
            </a:r>
            <a:r>
              <a:rPr lang="en-US" dirty="0" err="1"/>
              <a:t>linux</a:t>
            </a:r>
            <a:r>
              <a:rPr lang="en-US" dirty="0"/>
              <a:t> and how to use the terminal.</a:t>
            </a:r>
          </a:p>
          <a:p>
            <a:endParaRPr lang="en-IN" dirty="0"/>
          </a:p>
        </p:txBody>
      </p:sp>
      <p:pic>
        <p:nvPicPr>
          <p:cNvPr id="1026" name="Picture 2" descr="List of basic Linux commands | Download Table">
            <a:extLst>
              <a:ext uri="{FF2B5EF4-FFF2-40B4-BE49-F238E27FC236}">
                <a16:creationId xmlns:a16="http://schemas.microsoft.com/office/drawing/2014/main" id="{72E0FBCB-81F2-4178-9FDB-A86DCD76896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707" b="45416"/>
          <a:stretch/>
        </p:blipFill>
        <p:spPr bwMode="auto">
          <a:xfrm>
            <a:off x="1653429" y="3307976"/>
            <a:ext cx="7651862" cy="30836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527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685E399-0735-4338-A2C0-839437BF43AB}"/>
              </a:ext>
            </a:extLst>
          </p:cNvPr>
          <p:cNvSpPr txBox="1"/>
          <p:nvPr/>
        </p:nvSpPr>
        <p:spPr>
          <a:xfrm>
            <a:off x="457200" y="591671"/>
            <a:ext cx="11196918" cy="369332"/>
          </a:xfrm>
          <a:prstGeom prst="rect">
            <a:avLst/>
          </a:prstGeom>
          <a:noFill/>
        </p:spPr>
        <p:txBody>
          <a:bodyPr wrap="square" rtlCol="0">
            <a:spAutoFit/>
          </a:bodyPr>
          <a:lstStyle/>
          <a:p>
            <a:pPr marL="285750" indent="-285750">
              <a:buFont typeface="Arial" panose="020B0604020202020204" pitchFamily="34" charset="0"/>
              <a:buChar char="•"/>
            </a:pPr>
            <a:r>
              <a:rPr lang="en-US" b="1" dirty="0"/>
              <a:t>Calculating energy unit cell of Ni using quantum espresso</a:t>
            </a:r>
            <a:endParaRPr lang="en-IN" b="1" dirty="0"/>
          </a:p>
        </p:txBody>
      </p:sp>
      <p:sp>
        <p:nvSpPr>
          <p:cNvPr id="7" name="TextBox 6">
            <a:extLst>
              <a:ext uri="{FF2B5EF4-FFF2-40B4-BE49-F238E27FC236}">
                <a16:creationId xmlns:a16="http://schemas.microsoft.com/office/drawing/2014/main" id="{C64069C1-AF5C-4C72-BB6E-41F6B976F285}"/>
              </a:ext>
            </a:extLst>
          </p:cNvPr>
          <p:cNvSpPr txBox="1"/>
          <p:nvPr/>
        </p:nvSpPr>
        <p:spPr>
          <a:xfrm>
            <a:off x="735106" y="1575592"/>
            <a:ext cx="7126941" cy="2862322"/>
          </a:xfrm>
          <a:prstGeom prst="rect">
            <a:avLst/>
          </a:prstGeom>
          <a:noFill/>
        </p:spPr>
        <p:txBody>
          <a:bodyPr wrap="square">
            <a:spAutoFit/>
          </a:bodyPr>
          <a:lstStyle/>
          <a:p>
            <a:pPr marL="342900" indent="-342900">
              <a:buAutoNum type="arabicParenR"/>
            </a:pPr>
            <a:r>
              <a:rPr lang="en-IN" dirty="0"/>
              <a:t>Install the quantum-espresso in your </a:t>
            </a:r>
            <a:r>
              <a:rPr lang="en-IN" dirty="0" err="1"/>
              <a:t>computer:The</a:t>
            </a:r>
            <a:r>
              <a:rPr lang="en-IN" dirty="0"/>
              <a:t> following command can be typed in terminal to install the "quantum-espresso“. </a:t>
            </a:r>
            <a:r>
              <a:rPr lang="en-IN" i="1" u="sng" dirty="0" err="1"/>
              <a:t>sudo</a:t>
            </a:r>
            <a:r>
              <a:rPr lang="en-IN" i="1" u="sng" dirty="0"/>
              <a:t> apt-get install quantum-espresso</a:t>
            </a:r>
          </a:p>
          <a:p>
            <a:pPr marL="342900" indent="-342900">
              <a:buAutoNum type="arabicParenR"/>
            </a:pPr>
            <a:r>
              <a:rPr lang="en-IN" dirty="0"/>
              <a:t>Install optional visualisation software by typing the following command in the terminal:                                                                                  </a:t>
            </a:r>
            <a:r>
              <a:rPr lang="en-IN" i="1" u="sng" dirty="0" err="1"/>
              <a:t>sudo</a:t>
            </a:r>
            <a:r>
              <a:rPr lang="en-IN" i="1" u="sng" dirty="0"/>
              <a:t> apt-get install </a:t>
            </a:r>
            <a:r>
              <a:rPr lang="en-IN" i="1" u="sng" dirty="0" err="1"/>
              <a:t>xcrysden</a:t>
            </a:r>
            <a:endParaRPr lang="en-IN" i="1" u="sng" dirty="0"/>
          </a:p>
          <a:p>
            <a:pPr marL="342900" indent="-342900">
              <a:buAutoNum type="arabicParenR"/>
            </a:pPr>
            <a:r>
              <a:rPr lang="en-IN" dirty="0"/>
              <a:t>Edit the input file "ni.scf.in" as per the location of "</a:t>
            </a:r>
            <a:r>
              <a:rPr lang="en-IN" dirty="0" err="1"/>
              <a:t>pseudo_dir</a:t>
            </a:r>
            <a:r>
              <a:rPr lang="en-IN" dirty="0"/>
              <a:t>", "</a:t>
            </a:r>
            <a:r>
              <a:rPr lang="en-IN" dirty="0" err="1"/>
              <a:t>outdir</a:t>
            </a:r>
            <a:r>
              <a:rPr lang="en-IN" dirty="0"/>
              <a:t>“</a:t>
            </a:r>
          </a:p>
          <a:p>
            <a:pPr marL="342900" indent="-342900">
              <a:buAutoNum type="arabicParenR"/>
            </a:pPr>
            <a:r>
              <a:rPr lang="en-IN" dirty="0"/>
              <a:t>Run the program with the given input file:                                           &lt;path to </a:t>
            </a:r>
            <a:r>
              <a:rPr lang="en-IN" dirty="0" err="1"/>
              <a:t>pw.x</a:t>
            </a:r>
            <a:r>
              <a:rPr lang="en-IN" dirty="0"/>
              <a:t>&gt;/</a:t>
            </a:r>
            <a:r>
              <a:rPr lang="en-IN" dirty="0" err="1"/>
              <a:t>pw.x</a:t>
            </a:r>
            <a:r>
              <a:rPr lang="en-IN" dirty="0"/>
              <a:t> &lt; ni.scf.in &gt; </a:t>
            </a:r>
            <a:r>
              <a:rPr lang="en-IN" dirty="0" err="1"/>
              <a:t>ni.scf.out</a:t>
            </a:r>
            <a:endParaRPr lang="en-IN" dirty="0"/>
          </a:p>
        </p:txBody>
      </p:sp>
    </p:spTree>
    <p:extLst>
      <p:ext uri="{BB962C8B-B14F-4D97-AF65-F5344CB8AC3E}">
        <p14:creationId xmlns:p14="http://schemas.microsoft.com/office/powerpoint/2010/main" val="4104505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286E1F9-2042-471D-9EA9-FED3FF4EEACA}"/>
              </a:ext>
            </a:extLst>
          </p:cNvPr>
          <p:cNvSpPr txBox="1"/>
          <p:nvPr/>
        </p:nvSpPr>
        <p:spPr>
          <a:xfrm>
            <a:off x="403412" y="537882"/>
            <a:ext cx="11349317" cy="369332"/>
          </a:xfrm>
          <a:prstGeom prst="rect">
            <a:avLst/>
          </a:prstGeom>
          <a:noFill/>
        </p:spPr>
        <p:txBody>
          <a:bodyPr wrap="square" rtlCol="0">
            <a:spAutoFit/>
          </a:bodyPr>
          <a:lstStyle/>
          <a:p>
            <a:pPr marL="285750" indent="-285750">
              <a:buFont typeface="Arial" panose="020B0604020202020204" pitchFamily="34" charset="0"/>
              <a:buChar char="•"/>
            </a:pPr>
            <a:r>
              <a:rPr lang="en-US" b="1" dirty="0"/>
              <a:t>Calculating optimal lattice parameter of given unit cell in input file</a:t>
            </a:r>
            <a:endParaRPr lang="en-IN" b="1" dirty="0"/>
          </a:p>
        </p:txBody>
      </p:sp>
      <p:sp>
        <p:nvSpPr>
          <p:cNvPr id="3" name="TextBox 2">
            <a:extLst>
              <a:ext uri="{FF2B5EF4-FFF2-40B4-BE49-F238E27FC236}">
                <a16:creationId xmlns:a16="http://schemas.microsoft.com/office/drawing/2014/main" id="{FD9E6CFC-C76E-4446-8619-CE9710E85A00}"/>
              </a:ext>
            </a:extLst>
          </p:cNvPr>
          <p:cNvSpPr txBox="1"/>
          <p:nvPr/>
        </p:nvSpPr>
        <p:spPr>
          <a:xfrm>
            <a:off x="663388" y="1272988"/>
            <a:ext cx="10919012" cy="1200329"/>
          </a:xfrm>
          <a:prstGeom prst="rect">
            <a:avLst/>
          </a:prstGeom>
          <a:noFill/>
        </p:spPr>
        <p:txBody>
          <a:bodyPr wrap="square" rtlCol="0">
            <a:spAutoFit/>
          </a:bodyPr>
          <a:lstStyle/>
          <a:p>
            <a:r>
              <a:rPr lang="en-US" dirty="0"/>
              <a:t>Different energies are calculated at corresponding lattice parameter and a graph is plotted between lattice parameter and energies, here lattice constants are in the unit of Angstrom and energy in the unit of Ry (2.1798741E-18 J)</a:t>
            </a:r>
          </a:p>
          <a:p>
            <a:endParaRPr lang="en-IN" dirty="0"/>
          </a:p>
        </p:txBody>
      </p:sp>
      <p:pic>
        <p:nvPicPr>
          <p:cNvPr id="2052" name="Picture 4">
            <a:extLst>
              <a:ext uri="{FF2B5EF4-FFF2-40B4-BE49-F238E27FC236}">
                <a16:creationId xmlns:a16="http://schemas.microsoft.com/office/drawing/2014/main" id="{F07134BE-8AF7-4D31-A8AD-E363A13E15C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7647" r="1362"/>
          <a:stretch/>
        </p:blipFill>
        <p:spPr bwMode="auto">
          <a:xfrm>
            <a:off x="2425237" y="1988617"/>
            <a:ext cx="6517778" cy="4179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6769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EFF665-C8FE-4199-9AF9-77DF344B394F}"/>
              </a:ext>
            </a:extLst>
          </p:cNvPr>
          <p:cNvSpPr txBox="1"/>
          <p:nvPr/>
        </p:nvSpPr>
        <p:spPr>
          <a:xfrm>
            <a:off x="537882" y="528918"/>
            <a:ext cx="11143130" cy="3693319"/>
          </a:xfrm>
          <a:prstGeom prst="rect">
            <a:avLst/>
          </a:prstGeom>
          <a:noFill/>
        </p:spPr>
        <p:txBody>
          <a:bodyPr wrap="square" rtlCol="0">
            <a:spAutoFit/>
          </a:bodyPr>
          <a:lstStyle/>
          <a:p>
            <a:r>
              <a:rPr lang="en-US" dirty="0">
                <a:solidFill>
                  <a:schemeClr val="tx2"/>
                </a:solidFill>
              </a:rPr>
              <a:t>Energy is extrapolated as a second order polynomial of lattice parameter, from the graph the energy obtained is</a:t>
            </a:r>
            <a:r>
              <a:rPr lang="en-US" dirty="0"/>
              <a:t> </a:t>
            </a:r>
          </a:p>
          <a:p>
            <a:r>
              <a:rPr lang="pt-BR" b="0" i="0" u="none" strike="noStrike" dirty="0">
                <a:solidFill>
                  <a:srgbClr val="000000"/>
                </a:solidFill>
                <a:effectLst/>
                <a:latin typeface="Arial" panose="020B0604020202020204" pitchFamily="34" charset="0"/>
              </a:rPr>
              <a:t>E_a = -7.4979 + (-1.619)a + (0.078497)a^2</a:t>
            </a:r>
          </a:p>
          <a:p>
            <a:pPr rtl="0">
              <a:spcBef>
                <a:spcPts val="0"/>
              </a:spcBef>
              <a:spcAft>
                <a:spcPts val="0"/>
              </a:spcAft>
            </a:pPr>
            <a:r>
              <a:rPr lang="en-US" b="0" i="0" u="none" strike="noStrike" dirty="0">
                <a:solidFill>
                  <a:srgbClr val="000000"/>
                </a:solidFill>
                <a:effectLst/>
                <a:latin typeface="Arial" panose="020B0604020202020204" pitchFamily="34" charset="0"/>
              </a:rPr>
              <a:t>For minimum energy , </a:t>
            </a:r>
            <a:r>
              <a:rPr lang="en-US" b="0" i="0" u="none" strike="noStrike" dirty="0" err="1">
                <a:solidFill>
                  <a:srgbClr val="000000"/>
                </a:solidFill>
                <a:effectLst/>
                <a:latin typeface="Arial" panose="020B0604020202020204" pitchFamily="34" charset="0"/>
              </a:rPr>
              <a:t>dy</a:t>
            </a:r>
            <a:r>
              <a:rPr lang="en-US" b="0" i="0" u="none" strike="noStrike" dirty="0">
                <a:solidFill>
                  <a:srgbClr val="000000"/>
                </a:solidFill>
                <a:effectLst/>
                <a:latin typeface="Arial" panose="020B0604020202020204" pitchFamily="34" charset="0"/>
              </a:rPr>
              <a:t>/dx = 0</a:t>
            </a:r>
            <a:endParaRPr lang="en-US" b="0" dirty="0">
              <a:effectLst/>
            </a:endParaRPr>
          </a:p>
          <a:p>
            <a:pPr rtl="0">
              <a:spcBef>
                <a:spcPts val="0"/>
              </a:spcBef>
              <a:spcAft>
                <a:spcPts val="0"/>
              </a:spcAft>
            </a:pPr>
            <a:br>
              <a:rPr lang="en-US" b="0" dirty="0">
                <a:effectLst/>
              </a:rPr>
            </a:br>
            <a:r>
              <a:rPr lang="en-US" b="0" i="0" u="none" strike="noStrike" dirty="0">
                <a:solidFill>
                  <a:srgbClr val="000000"/>
                </a:solidFill>
                <a:effectLst/>
                <a:latin typeface="Arial" panose="020B0604020202020204" pitchFamily="34" charset="0"/>
              </a:rPr>
              <a:t>d(A+Bx+Cx^2)/dx = 0</a:t>
            </a:r>
            <a:endParaRPr lang="en-US" b="0" dirty="0">
              <a:effectLst/>
            </a:endParaRPr>
          </a:p>
          <a:p>
            <a:pPr rtl="0">
              <a:spcBef>
                <a:spcPts val="0"/>
              </a:spcBef>
              <a:spcAft>
                <a:spcPts val="0"/>
              </a:spcAft>
            </a:pPr>
            <a:r>
              <a:rPr lang="en-US" b="0" i="0" u="none" strike="noStrike" dirty="0">
                <a:solidFill>
                  <a:srgbClr val="000000"/>
                </a:solidFill>
                <a:effectLst/>
                <a:latin typeface="Arial" panose="020B0604020202020204" pitchFamily="34" charset="0"/>
              </a:rPr>
              <a:t>2Cx+B = 0</a:t>
            </a:r>
            <a:endParaRPr lang="en-US" b="0" dirty="0">
              <a:effectLst/>
            </a:endParaRPr>
          </a:p>
          <a:p>
            <a:pPr rtl="0">
              <a:spcBef>
                <a:spcPts val="0"/>
              </a:spcBef>
              <a:spcAft>
                <a:spcPts val="0"/>
              </a:spcAft>
            </a:pPr>
            <a:r>
              <a:rPr lang="en-US" b="0" i="0" u="none" strike="noStrike" dirty="0">
                <a:solidFill>
                  <a:srgbClr val="000000"/>
                </a:solidFill>
                <a:effectLst/>
                <a:latin typeface="Arial" panose="020B0604020202020204" pitchFamily="34" charset="0"/>
              </a:rPr>
              <a:t>x  = -B/2C</a:t>
            </a:r>
            <a:endParaRPr lang="en-US" b="0" dirty="0">
              <a:effectLst/>
            </a:endParaRPr>
          </a:p>
          <a:p>
            <a:pPr rtl="0">
              <a:spcBef>
                <a:spcPts val="0"/>
              </a:spcBef>
              <a:spcAft>
                <a:spcPts val="0"/>
              </a:spcAft>
            </a:pPr>
            <a:br>
              <a:rPr lang="en-US" b="0" dirty="0">
                <a:effectLst/>
              </a:rPr>
            </a:br>
            <a:r>
              <a:rPr lang="en-US" b="0" i="0" u="none" strike="noStrike" dirty="0">
                <a:solidFill>
                  <a:srgbClr val="000000"/>
                </a:solidFill>
                <a:effectLst/>
                <a:latin typeface="Arial" panose="020B0604020202020204" pitchFamily="34" charset="0"/>
              </a:rPr>
              <a:t>The equilibrium lattice constant is </a:t>
            </a:r>
            <a:r>
              <a:rPr lang="en-US" b="0" i="0" u="none" strike="noStrike" dirty="0" err="1">
                <a:solidFill>
                  <a:srgbClr val="000000"/>
                </a:solidFill>
                <a:effectLst/>
                <a:latin typeface="Arial" panose="020B0604020202020204" pitchFamily="34" charset="0"/>
              </a:rPr>
              <a:t>ao</a:t>
            </a:r>
            <a:r>
              <a:rPr lang="en-US" b="0" i="0" u="none" strike="noStrike" dirty="0">
                <a:solidFill>
                  <a:srgbClr val="000000"/>
                </a:solidFill>
                <a:effectLst/>
                <a:latin typeface="Arial" panose="020B0604020202020204" pitchFamily="34" charset="0"/>
              </a:rPr>
              <a:t> = -(-1.619)/2*(0.078497)</a:t>
            </a:r>
            <a:endParaRPr lang="en-US" b="0" dirty="0">
              <a:effectLst/>
            </a:endParaRPr>
          </a:p>
          <a:p>
            <a:pPr rtl="0">
              <a:spcBef>
                <a:spcPts val="0"/>
              </a:spcBef>
              <a:spcAft>
                <a:spcPts val="0"/>
              </a:spcAft>
            </a:pPr>
            <a:r>
              <a:rPr lang="en-US" b="0" i="0" u="none" strike="noStrike" dirty="0">
                <a:solidFill>
                  <a:srgbClr val="000000"/>
                </a:solidFill>
                <a:effectLst/>
                <a:latin typeface="Arial" panose="020B0604020202020204" pitchFamily="34" charset="0"/>
              </a:rPr>
              <a:t>                                                           =   10.313 A</a:t>
            </a:r>
            <a:endParaRPr lang="en-US" b="0" dirty="0">
              <a:effectLst/>
            </a:endParaRPr>
          </a:p>
          <a:p>
            <a:br>
              <a:rPr lang="en-US" dirty="0"/>
            </a:br>
            <a:endParaRPr lang="en-US" b="0" i="0" u="none" strike="noStrike" dirty="0">
              <a:solidFill>
                <a:srgbClr val="000000"/>
              </a:solidFill>
              <a:effectLst/>
              <a:latin typeface="Arial" panose="020B0604020202020204" pitchFamily="34" charset="0"/>
            </a:endParaRPr>
          </a:p>
          <a:p>
            <a:endParaRPr lang="en-IN" dirty="0"/>
          </a:p>
        </p:txBody>
      </p:sp>
    </p:spTree>
    <p:extLst>
      <p:ext uri="{BB962C8B-B14F-4D97-AF65-F5344CB8AC3E}">
        <p14:creationId xmlns:p14="http://schemas.microsoft.com/office/powerpoint/2010/main" val="2549799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CDDF4F-FC69-4653-BC25-A4AE7ACED420}"/>
              </a:ext>
            </a:extLst>
          </p:cNvPr>
          <p:cNvSpPr txBox="1"/>
          <p:nvPr/>
        </p:nvSpPr>
        <p:spPr>
          <a:xfrm>
            <a:off x="618565" y="663388"/>
            <a:ext cx="10739718" cy="1200329"/>
          </a:xfrm>
          <a:prstGeom prst="rect">
            <a:avLst/>
          </a:prstGeom>
          <a:noFill/>
        </p:spPr>
        <p:txBody>
          <a:bodyPr wrap="square" rtlCol="0">
            <a:spAutoFit/>
          </a:bodyPr>
          <a:lstStyle/>
          <a:p>
            <a:pPr marL="285750" indent="-285750">
              <a:buFont typeface="Arial" panose="020B0604020202020204" pitchFamily="34" charset="0"/>
              <a:buChar char="•"/>
            </a:pPr>
            <a:r>
              <a:rPr lang="en-US" b="1" dirty="0"/>
              <a:t>Calculating Bulk modulus from Energy vs Strain graph</a:t>
            </a:r>
          </a:p>
          <a:p>
            <a:endParaRPr lang="en-US" dirty="0"/>
          </a:p>
          <a:p>
            <a:r>
              <a:rPr lang="en-US" dirty="0"/>
              <a:t>The corresponding strains are obtained for all lattice parameter as (a-a0)/a0 , and a corresponding graph is obtained between Energy vs strain.</a:t>
            </a:r>
            <a:endParaRPr lang="en-IN" dirty="0"/>
          </a:p>
        </p:txBody>
      </p:sp>
      <p:pic>
        <p:nvPicPr>
          <p:cNvPr id="4" name="Picture 3">
            <a:extLst>
              <a:ext uri="{FF2B5EF4-FFF2-40B4-BE49-F238E27FC236}">
                <a16:creationId xmlns:a16="http://schemas.microsoft.com/office/drawing/2014/main" id="{2F1E749A-F3E0-41BE-B80D-E0CF9EFD91E0}"/>
              </a:ext>
            </a:extLst>
          </p:cNvPr>
          <p:cNvPicPr>
            <a:picLocks noChangeAspect="1"/>
          </p:cNvPicPr>
          <p:nvPr/>
        </p:nvPicPr>
        <p:blipFill>
          <a:blip r:embed="rId2"/>
          <a:stretch>
            <a:fillRect/>
          </a:stretch>
        </p:blipFill>
        <p:spPr>
          <a:xfrm>
            <a:off x="2612080" y="1863717"/>
            <a:ext cx="5425910" cy="3276884"/>
          </a:xfrm>
          <a:prstGeom prst="rect">
            <a:avLst/>
          </a:prstGeom>
        </p:spPr>
      </p:pic>
      <p:pic>
        <p:nvPicPr>
          <p:cNvPr id="6" name="Picture 5">
            <a:extLst>
              <a:ext uri="{FF2B5EF4-FFF2-40B4-BE49-F238E27FC236}">
                <a16:creationId xmlns:a16="http://schemas.microsoft.com/office/drawing/2014/main" id="{52F2D6C3-F544-4603-9FBD-6587E39265DA}"/>
              </a:ext>
            </a:extLst>
          </p:cNvPr>
          <p:cNvPicPr>
            <a:picLocks noChangeAspect="1"/>
          </p:cNvPicPr>
          <p:nvPr/>
        </p:nvPicPr>
        <p:blipFill>
          <a:blip r:embed="rId3"/>
          <a:stretch>
            <a:fillRect/>
          </a:stretch>
        </p:blipFill>
        <p:spPr>
          <a:xfrm>
            <a:off x="2861109" y="5407499"/>
            <a:ext cx="4640982" cy="274344"/>
          </a:xfrm>
          <a:prstGeom prst="rect">
            <a:avLst/>
          </a:prstGeom>
        </p:spPr>
      </p:pic>
    </p:spTree>
    <p:extLst>
      <p:ext uri="{BB962C8B-B14F-4D97-AF65-F5344CB8AC3E}">
        <p14:creationId xmlns:p14="http://schemas.microsoft.com/office/powerpoint/2010/main" val="2338918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92CBE6D-B7CF-43BA-AAEB-4C6450DC8C64}"/>
              </a:ext>
            </a:extLst>
          </p:cNvPr>
          <p:cNvSpPr txBox="1"/>
          <p:nvPr/>
        </p:nvSpPr>
        <p:spPr>
          <a:xfrm>
            <a:off x="672353" y="546847"/>
            <a:ext cx="11080376" cy="369332"/>
          </a:xfrm>
          <a:prstGeom prst="rect">
            <a:avLst/>
          </a:prstGeom>
          <a:noFill/>
        </p:spPr>
        <p:txBody>
          <a:bodyPr wrap="square" rtlCol="0">
            <a:spAutoFit/>
          </a:bodyPr>
          <a:lstStyle/>
          <a:p>
            <a:r>
              <a:rPr lang="en-US" dirty="0"/>
              <a:t>The Bulk modulus in terms of total energy and strain is given by </a:t>
            </a:r>
            <a:endParaRPr lang="en-IN" dirty="0"/>
          </a:p>
        </p:txBody>
      </p:sp>
      <p:pic>
        <p:nvPicPr>
          <p:cNvPr id="4" name="Picture 3">
            <a:extLst>
              <a:ext uri="{FF2B5EF4-FFF2-40B4-BE49-F238E27FC236}">
                <a16:creationId xmlns:a16="http://schemas.microsoft.com/office/drawing/2014/main" id="{3B2B5D56-38EE-4BEE-91DE-443E8EFEB85F}"/>
              </a:ext>
            </a:extLst>
          </p:cNvPr>
          <p:cNvPicPr>
            <a:picLocks noChangeAspect="1"/>
          </p:cNvPicPr>
          <p:nvPr/>
        </p:nvPicPr>
        <p:blipFill>
          <a:blip r:embed="rId2"/>
          <a:stretch>
            <a:fillRect/>
          </a:stretch>
        </p:blipFill>
        <p:spPr>
          <a:xfrm>
            <a:off x="2570299" y="1004877"/>
            <a:ext cx="2461473" cy="1005927"/>
          </a:xfrm>
          <a:prstGeom prst="rect">
            <a:avLst/>
          </a:prstGeom>
        </p:spPr>
      </p:pic>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3992E3EE-E61E-406E-BA19-8DF567F25BEF}"/>
                  </a:ext>
                </a:extLst>
              </p:cNvPr>
              <p:cNvSpPr txBox="1"/>
              <p:nvPr/>
            </p:nvSpPr>
            <p:spPr>
              <a:xfrm>
                <a:off x="797859" y="2267241"/>
                <a:ext cx="9457764" cy="925125"/>
              </a:xfrm>
              <a:prstGeom prst="rect">
                <a:avLst/>
              </a:prstGeom>
              <a:noFill/>
            </p:spPr>
            <p:txBody>
              <a:bodyPr wrap="square" rtlCol="0">
                <a:spAutoFit/>
              </a:bodyPr>
              <a:lstStyle/>
              <a:p>
                <a:r>
                  <a:rPr lang="en-US" dirty="0"/>
                  <a:t>E = 8.3488</a:t>
                </a:r>
                <a:r>
                  <a:rPr lang="el-GR" dirty="0"/>
                  <a:t>λ</a:t>
                </a:r>
                <a:r>
                  <a:rPr lang="en-US" dirty="0"/>
                  <a:t>^2 + 0.0006</a:t>
                </a:r>
                <a:r>
                  <a:rPr lang="el-GR" dirty="0"/>
                  <a:t> λ</a:t>
                </a:r>
                <a:r>
                  <a:rPr lang="en-US" dirty="0"/>
                  <a:t>-  15.8462</a:t>
                </a:r>
              </a:p>
              <a:p>
                <a:pPr/>
                <a14:m>
                  <m:oMathPara xmlns:m="http://schemas.openxmlformats.org/officeDocument/2006/math">
                    <m:oMathParaPr>
                      <m:jc m:val="centerGroup"/>
                    </m:oMathParaPr>
                    <m:oMath xmlns:m="http://schemas.openxmlformats.org/officeDocument/2006/math">
                      <m:f>
                        <m:fPr>
                          <m:ctrlPr>
                            <a:rPr lang="en-IN" i="1" dirty="0" smtClean="0">
                              <a:solidFill>
                                <a:srgbClr val="836967"/>
                              </a:solidFill>
                              <a:latin typeface="Cambria Math" panose="02040503050406030204" pitchFamily="18" charset="0"/>
                            </a:rPr>
                          </m:ctrlPr>
                        </m:fPr>
                        <m:num>
                          <m:sSup>
                            <m:sSupPr>
                              <m:ctrlPr>
                                <a:rPr lang="en-IN" i="1" dirty="0" smtClean="0">
                                  <a:solidFill>
                                    <a:srgbClr val="836967"/>
                                  </a:solidFill>
                                  <a:latin typeface="Cambria Math" panose="02040503050406030204" pitchFamily="18" charset="0"/>
                                </a:rPr>
                              </m:ctrlPr>
                            </m:sSupPr>
                            <m:e>
                              <m:r>
                                <a:rPr lang="en-US" b="0" i="1" dirty="0" smtClean="0">
                                  <a:solidFill>
                                    <a:srgbClr val="836967"/>
                                  </a:solidFill>
                                  <a:latin typeface="Cambria Math" panose="02040503050406030204" pitchFamily="18" charset="0"/>
                                </a:rPr>
                                <m:t>𝑑</m:t>
                              </m:r>
                            </m:e>
                            <m:sup>
                              <m:r>
                                <a:rPr lang="en-IN" i="0" dirty="0" smtClean="0">
                                  <a:latin typeface="Cambria Math" panose="02040503050406030204" pitchFamily="18" charset="0"/>
                                </a:rPr>
                                <m:t>2</m:t>
                              </m:r>
                            </m:sup>
                          </m:sSup>
                          <m:r>
                            <a:rPr lang="en-US" b="0" i="1" dirty="0" smtClean="0">
                              <a:latin typeface="Cambria Math" panose="02040503050406030204" pitchFamily="18" charset="0"/>
                            </a:rPr>
                            <m:t>𝐸</m:t>
                          </m:r>
                        </m:num>
                        <m:den>
                          <m:sSup>
                            <m:sSupPr>
                              <m:ctrlPr>
                                <a:rPr lang="en-IN" i="1" dirty="0" smtClean="0">
                                  <a:solidFill>
                                    <a:srgbClr val="836967"/>
                                  </a:solidFill>
                                  <a:latin typeface="Cambria Math" panose="02040503050406030204" pitchFamily="18" charset="0"/>
                                </a:rPr>
                              </m:ctrlPr>
                            </m:sSupPr>
                            <m:e>
                              <m:r>
                                <a:rPr lang="en-US" b="0" i="1" dirty="0" smtClean="0">
                                  <a:solidFill>
                                    <a:srgbClr val="836967"/>
                                  </a:solidFill>
                                  <a:latin typeface="Cambria Math" panose="02040503050406030204" pitchFamily="18" charset="0"/>
                                </a:rPr>
                                <m:t>𝑑</m:t>
                              </m:r>
                            </m:e>
                            <m:sup>
                              <m:r>
                                <a:rPr lang="en-IN" i="0" dirty="0" smtClean="0">
                                  <a:latin typeface="Cambria Math" panose="02040503050406030204" pitchFamily="18" charset="0"/>
                                </a:rPr>
                                <m:t>2</m:t>
                              </m:r>
                            </m:sup>
                          </m:sSup>
                          <m:r>
                            <m:rPr>
                              <m:nor/>
                            </m:rPr>
                            <a:rPr lang="el-GR" dirty="0"/>
                            <m:t>λ</m:t>
                          </m:r>
                        </m:den>
                      </m:f>
                      <m:r>
                        <a:rPr lang="en-US" b="0" i="1" dirty="0" smtClean="0">
                          <a:latin typeface="Cambria Math" panose="02040503050406030204" pitchFamily="18" charset="0"/>
                        </a:rPr>
                        <m:t>=2∗8.3488=16.6976</m:t>
                      </m:r>
                    </m:oMath>
                  </m:oMathPara>
                </a14:m>
                <a:endParaRPr lang="en-IN" dirty="0"/>
              </a:p>
            </p:txBody>
          </p:sp>
        </mc:Choice>
        <mc:Fallback xmlns="">
          <p:sp>
            <p:nvSpPr>
              <p:cNvPr id="5" name="TextBox 4">
                <a:extLst>
                  <a:ext uri="{FF2B5EF4-FFF2-40B4-BE49-F238E27FC236}">
                    <a16:creationId xmlns:a16="http://schemas.microsoft.com/office/drawing/2014/main" id="{3992E3EE-E61E-406E-BA19-8DF567F25BEF}"/>
                  </a:ext>
                </a:extLst>
              </p:cNvPr>
              <p:cNvSpPr txBox="1">
                <a:spLocks noRot="1" noChangeAspect="1" noMove="1" noResize="1" noEditPoints="1" noAdjustHandles="1" noChangeArrowheads="1" noChangeShapeType="1" noTextEdit="1"/>
              </p:cNvSpPr>
              <p:nvPr/>
            </p:nvSpPr>
            <p:spPr>
              <a:xfrm>
                <a:off x="797859" y="2267241"/>
                <a:ext cx="9457764" cy="925125"/>
              </a:xfrm>
              <a:prstGeom prst="rect">
                <a:avLst/>
              </a:prstGeom>
              <a:blipFill>
                <a:blip r:embed="rId3"/>
                <a:stretch>
                  <a:fillRect l="-580" t="-3947"/>
                </a:stretch>
              </a:blipFill>
            </p:spPr>
            <p:txBody>
              <a:bodyPr/>
              <a:lstStyle/>
              <a:p>
                <a:r>
                  <a:rPr lang="en-IN">
                    <a:noFill/>
                  </a:rPr>
                  <a:t> </a:t>
                </a:r>
              </a:p>
            </p:txBody>
          </p:sp>
        </mc:Fallback>
      </mc:AlternateContent>
      <p:sp>
        <p:nvSpPr>
          <p:cNvPr id="6" name="TextBox 5">
            <a:extLst>
              <a:ext uri="{FF2B5EF4-FFF2-40B4-BE49-F238E27FC236}">
                <a16:creationId xmlns:a16="http://schemas.microsoft.com/office/drawing/2014/main" id="{51957634-C896-4A36-AF9F-783610857690}"/>
              </a:ext>
            </a:extLst>
          </p:cNvPr>
          <p:cNvSpPr txBox="1"/>
          <p:nvPr/>
        </p:nvSpPr>
        <p:spPr>
          <a:xfrm>
            <a:off x="797859" y="3192467"/>
            <a:ext cx="10157012" cy="2585323"/>
          </a:xfrm>
          <a:prstGeom prst="rect">
            <a:avLst/>
          </a:prstGeom>
          <a:noFill/>
        </p:spPr>
        <p:txBody>
          <a:bodyPr wrap="square" rtlCol="0">
            <a:spAutoFit/>
          </a:bodyPr>
          <a:lstStyle/>
          <a:p>
            <a:r>
              <a:rPr lang="pt-BR" sz="1800" b="0" i="0" u="none" strike="noStrike" dirty="0">
                <a:solidFill>
                  <a:srgbClr val="000000"/>
                </a:solidFill>
                <a:effectLst/>
                <a:latin typeface="Arial" panose="020B0604020202020204" pitchFamily="34" charset="0"/>
              </a:rPr>
              <a:t>V0 = a0^3 = (10.313)^3 = 1096.87 A^3</a:t>
            </a:r>
          </a:p>
          <a:p>
            <a:endParaRPr lang="pt-BR" sz="1800" b="0" i="0" u="none" strike="noStrike" dirty="0">
              <a:solidFill>
                <a:srgbClr val="000000"/>
              </a:solidFill>
              <a:effectLst/>
              <a:latin typeface="Arial" panose="020B0604020202020204" pitchFamily="34" charset="0"/>
            </a:endParaRPr>
          </a:p>
          <a:p>
            <a:pPr rtl="0">
              <a:spcBef>
                <a:spcPts val="0"/>
              </a:spcBef>
              <a:spcAft>
                <a:spcPts val="0"/>
              </a:spcAft>
            </a:pPr>
            <a:r>
              <a:rPr lang="pl-PL" sz="1800" b="0" i="0" u="none" strike="noStrike" dirty="0">
                <a:solidFill>
                  <a:srgbClr val="000000"/>
                </a:solidFill>
                <a:effectLst/>
                <a:latin typeface="Arial" panose="020B0604020202020204" pitchFamily="34" charset="0"/>
              </a:rPr>
              <a:t>B = (1/9*1096.87)*(</a:t>
            </a:r>
            <a:r>
              <a:rPr lang="en-US" sz="1800" b="0" i="0" u="none" strike="noStrike" dirty="0">
                <a:solidFill>
                  <a:srgbClr val="000000"/>
                </a:solidFill>
                <a:effectLst/>
                <a:latin typeface="Arial" panose="020B0604020202020204" pitchFamily="34" charset="0"/>
              </a:rPr>
              <a:t>16.6976</a:t>
            </a:r>
            <a:r>
              <a:rPr lang="pl-PL" sz="1800" b="0" i="0" u="none" strike="noStrike" dirty="0">
                <a:solidFill>
                  <a:srgbClr val="000000"/>
                </a:solidFill>
                <a:effectLst/>
                <a:latin typeface="Arial" panose="020B0604020202020204" pitchFamily="34" charset="0"/>
              </a:rPr>
              <a:t>) = 0.001691(Ry)^2/ A^5</a:t>
            </a:r>
            <a:br>
              <a:rPr lang="pl-PL" b="0" dirty="0">
                <a:effectLst/>
              </a:rPr>
            </a:br>
            <a:r>
              <a:rPr lang="pl-PL" sz="1800" b="0" i="0" u="none" strike="noStrike" dirty="0">
                <a:solidFill>
                  <a:srgbClr val="000000"/>
                </a:solidFill>
                <a:effectLst/>
                <a:latin typeface="Arial" panose="020B0604020202020204" pitchFamily="34" charset="0"/>
              </a:rPr>
              <a:t>= 0.001691 * (3.422402336 10 ^(-19) J)^2 * 10^50</a:t>
            </a:r>
            <a:endParaRPr lang="pl-PL" b="0" dirty="0">
              <a:effectLst/>
            </a:endParaRPr>
          </a:p>
          <a:p>
            <a:pPr rtl="0">
              <a:spcBef>
                <a:spcPts val="0"/>
              </a:spcBef>
              <a:spcAft>
                <a:spcPts val="0"/>
              </a:spcAft>
            </a:pPr>
            <a:r>
              <a:rPr lang="pl-PL" sz="1800" b="0" i="0" u="none" strike="noStrike" dirty="0">
                <a:solidFill>
                  <a:srgbClr val="000000"/>
                </a:solidFill>
                <a:effectLst/>
                <a:latin typeface="Arial" panose="020B0604020202020204" pitchFamily="34" charset="0"/>
              </a:rPr>
              <a:t>= 0.0057885 * 10 ^12</a:t>
            </a:r>
            <a:endParaRPr lang="pl-PL" b="0" dirty="0">
              <a:effectLst/>
            </a:endParaRPr>
          </a:p>
          <a:p>
            <a:pPr rtl="0">
              <a:spcBef>
                <a:spcPts val="0"/>
              </a:spcBef>
              <a:spcAft>
                <a:spcPts val="0"/>
              </a:spcAft>
            </a:pPr>
            <a:r>
              <a:rPr lang="pl-PL" sz="1800" b="0" i="0" u="none" strike="noStrike" dirty="0">
                <a:solidFill>
                  <a:srgbClr val="000000"/>
                </a:solidFill>
                <a:effectLst/>
                <a:latin typeface="Arial" panose="020B0604020202020204" pitchFamily="34" charset="0"/>
              </a:rPr>
              <a:t>= </a:t>
            </a:r>
            <a:r>
              <a:rPr lang="en-US" sz="1800" b="0" i="0" u="none" strike="noStrike" dirty="0">
                <a:solidFill>
                  <a:srgbClr val="000000"/>
                </a:solidFill>
                <a:effectLst/>
                <a:latin typeface="Arial" panose="020B0604020202020204" pitchFamily="34" charset="0"/>
              </a:rPr>
              <a:t>5.7885</a:t>
            </a:r>
            <a:r>
              <a:rPr lang="pl-PL" sz="1800" b="0" i="0" u="none" strike="noStrike" dirty="0">
                <a:solidFill>
                  <a:srgbClr val="000000"/>
                </a:solidFill>
                <a:effectLst/>
                <a:latin typeface="Arial" panose="020B0604020202020204" pitchFamily="34" charset="0"/>
              </a:rPr>
              <a:t> * 10^</a:t>
            </a:r>
            <a:r>
              <a:rPr lang="en-US" sz="1800" b="0" i="0" u="none" strike="noStrike" dirty="0">
                <a:solidFill>
                  <a:srgbClr val="000000"/>
                </a:solidFill>
                <a:effectLst/>
                <a:latin typeface="Arial" panose="020B0604020202020204" pitchFamily="34" charset="0"/>
              </a:rPr>
              <a:t>9</a:t>
            </a:r>
            <a:r>
              <a:rPr lang="pl-PL" sz="1800" b="0" i="0" u="none" strike="noStrike" dirty="0">
                <a:solidFill>
                  <a:srgbClr val="000000"/>
                </a:solidFill>
                <a:effectLst/>
                <a:latin typeface="Arial" panose="020B0604020202020204" pitchFamily="34" charset="0"/>
              </a:rPr>
              <a:t> Pa</a:t>
            </a:r>
            <a:endParaRPr lang="pl-PL" b="0" dirty="0">
              <a:effectLst/>
            </a:endParaRPr>
          </a:p>
          <a:p>
            <a:pPr rtl="0">
              <a:spcBef>
                <a:spcPts val="0"/>
              </a:spcBef>
              <a:spcAft>
                <a:spcPts val="0"/>
              </a:spcAft>
            </a:pPr>
            <a:r>
              <a:rPr lang="pl-PL" sz="1800" b="0" i="0" u="none" strike="noStrike" dirty="0">
                <a:solidFill>
                  <a:srgbClr val="000000"/>
                </a:solidFill>
                <a:effectLst/>
                <a:latin typeface="Arial" panose="020B0604020202020204" pitchFamily="34" charset="0"/>
              </a:rPr>
              <a:t>=</a:t>
            </a:r>
            <a:r>
              <a:rPr lang="en-US" sz="1800" b="0" i="0" u="none" strike="noStrike" dirty="0">
                <a:solidFill>
                  <a:srgbClr val="000000"/>
                </a:solidFill>
                <a:effectLst/>
                <a:latin typeface="Arial" panose="020B0604020202020204" pitchFamily="34" charset="0"/>
              </a:rPr>
              <a:t> 5.7885 </a:t>
            </a:r>
            <a:r>
              <a:rPr lang="en-US" sz="1800" b="0" i="0" u="none" strike="noStrike" dirty="0" err="1">
                <a:solidFill>
                  <a:srgbClr val="000000"/>
                </a:solidFill>
                <a:effectLst/>
                <a:latin typeface="Arial" panose="020B0604020202020204" pitchFamily="34" charset="0"/>
              </a:rPr>
              <a:t>Gpa</a:t>
            </a:r>
            <a:endParaRPr lang="pl-PL" b="0" dirty="0">
              <a:effectLst/>
            </a:endParaRPr>
          </a:p>
          <a:p>
            <a:br>
              <a:rPr lang="pl-PL" b="0" dirty="0">
                <a:effectLst/>
              </a:rPr>
            </a:br>
            <a:endParaRPr lang="en-IN" dirty="0"/>
          </a:p>
        </p:txBody>
      </p:sp>
    </p:spTree>
    <p:extLst>
      <p:ext uri="{BB962C8B-B14F-4D97-AF65-F5344CB8AC3E}">
        <p14:creationId xmlns:p14="http://schemas.microsoft.com/office/powerpoint/2010/main" val="3009758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1ACF34-571B-462E-BBBA-4B8472D069D8}"/>
              </a:ext>
            </a:extLst>
          </p:cNvPr>
          <p:cNvSpPr txBox="1"/>
          <p:nvPr/>
        </p:nvSpPr>
        <p:spPr>
          <a:xfrm>
            <a:off x="3462279" y="2745509"/>
            <a:ext cx="10425953" cy="1200329"/>
          </a:xfrm>
          <a:prstGeom prst="rect">
            <a:avLst/>
          </a:prstGeom>
          <a:noFill/>
        </p:spPr>
        <p:txBody>
          <a:bodyPr wrap="square" rtlCol="0">
            <a:spAutoFit/>
          </a:bodyPr>
          <a:lstStyle/>
          <a:p>
            <a:r>
              <a:rPr lang="en-US" sz="7200" i="1" dirty="0"/>
              <a:t>THANK YOU</a:t>
            </a:r>
            <a:endParaRPr lang="en-IN" sz="7200" i="1" dirty="0"/>
          </a:p>
        </p:txBody>
      </p:sp>
    </p:spTree>
    <p:extLst>
      <p:ext uri="{BB962C8B-B14F-4D97-AF65-F5344CB8AC3E}">
        <p14:creationId xmlns:p14="http://schemas.microsoft.com/office/powerpoint/2010/main" val="1939641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786ED05-EFC9-40EB-BD2D-E6A4A22DED0A}"/>
              </a:ext>
            </a:extLst>
          </p:cNvPr>
          <p:cNvSpPr txBox="1"/>
          <p:nvPr/>
        </p:nvSpPr>
        <p:spPr>
          <a:xfrm>
            <a:off x="412376" y="968188"/>
            <a:ext cx="11232776" cy="4462760"/>
          </a:xfrm>
          <a:prstGeom prst="rect">
            <a:avLst/>
          </a:prstGeom>
          <a:noFill/>
        </p:spPr>
        <p:txBody>
          <a:bodyPr wrap="square" rtlCol="0">
            <a:spAutoFit/>
          </a:bodyPr>
          <a:lstStyle/>
          <a:p>
            <a:pPr algn="l"/>
            <a:endParaRPr lang="en-IN" sz="2000" b="0" i="0" u="none" strike="noStrike" baseline="0" dirty="0">
              <a:solidFill>
                <a:srgbClr val="000000"/>
              </a:solidFill>
              <a:latin typeface="Calibri" panose="020F0502020204030204" pitchFamily="34" charset="0"/>
            </a:endParaRPr>
          </a:p>
          <a:p>
            <a:r>
              <a:rPr lang="en-IN" sz="2000" b="0" i="0" u="none" strike="noStrike" baseline="0" dirty="0">
                <a:solidFill>
                  <a:srgbClr val="000000"/>
                </a:solidFill>
                <a:latin typeface="Calibri" panose="020F0502020204030204" pitchFamily="34" charset="0"/>
              </a:rPr>
              <a:t> </a:t>
            </a:r>
            <a:r>
              <a:rPr lang="en-IN" sz="2400" b="1" i="0" u="none" strike="noStrike" baseline="0" dirty="0">
                <a:solidFill>
                  <a:srgbClr val="000000"/>
                </a:solidFill>
                <a:latin typeface="Calibri" panose="020F0502020204030204" pitchFamily="34" charset="0"/>
              </a:rPr>
              <a:t>First Principles calculations </a:t>
            </a:r>
            <a:endParaRPr lang="en-IN" sz="2400" b="0" i="0" u="none" strike="noStrike" baseline="0" dirty="0">
              <a:solidFill>
                <a:srgbClr val="000000"/>
              </a:solidFill>
              <a:latin typeface="Calibri" panose="020F0502020204030204" pitchFamily="34" charset="0"/>
            </a:endParaRPr>
          </a:p>
          <a:p>
            <a:r>
              <a:rPr lang="en-US" sz="2400" b="0" i="0" u="none" strike="noStrike" baseline="0" dirty="0">
                <a:solidFill>
                  <a:srgbClr val="000000"/>
                </a:solidFill>
                <a:latin typeface="Calibri" panose="020F0502020204030204" pitchFamily="34" charset="0"/>
              </a:rPr>
              <a:t>"First principles calculation" is a method to calculate physical properties directly from basic physical quantities such as the mass and charge, Coulomb force of an electron, etc. based on the principle of quantum mechanics. </a:t>
            </a:r>
          </a:p>
          <a:p>
            <a:endParaRPr lang="en-US" sz="2400" dirty="0">
              <a:solidFill>
                <a:srgbClr val="000000"/>
              </a:solidFill>
              <a:latin typeface="Calibri" panose="020F0502020204030204" pitchFamily="34" charset="0"/>
            </a:endParaRPr>
          </a:p>
          <a:p>
            <a:r>
              <a:rPr lang="en-IN" sz="2400" b="1" i="0" u="none" strike="noStrike" baseline="0" dirty="0">
                <a:solidFill>
                  <a:srgbClr val="000000"/>
                </a:solidFill>
                <a:latin typeface="Calibri" panose="020F0502020204030204" pitchFamily="34" charset="0"/>
              </a:rPr>
              <a:t>Mechanical behaviour study </a:t>
            </a:r>
            <a:endParaRPr lang="en-IN" sz="2400" b="0" i="0" u="none" strike="noStrike" baseline="0" dirty="0">
              <a:solidFill>
                <a:srgbClr val="000000"/>
              </a:solidFill>
              <a:latin typeface="Calibri" panose="020F0502020204030204" pitchFamily="34" charset="0"/>
            </a:endParaRPr>
          </a:p>
          <a:p>
            <a:r>
              <a:rPr lang="en-US" sz="2400" b="0" i="0" u="none" strike="noStrike" baseline="0" dirty="0">
                <a:solidFill>
                  <a:srgbClr val="000000"/>
                </a:solidFill>
                <a:latin typeface="Calibri" panose="020F0502020204030204" pitchFamily="34" charset="0"/>
              </a:rPr>
              <a:t>Mechanical properties e.g. ideal strength and elastic constants are accessible directly by first-principles calculations, such methods may predict the complex mechanical properties by extracting appropriate calculable parameters (e.g., the ratio of bulk modulus to shear modulus, the formation energies of and interaction energies between lattice defects) </a:t>
            </a:r>
            <a:endParaRPr lang="en-IN" sz="2400" dirty="0"/>
          </a:p>
        </p:txBody>
      </p:sp>
    </p:spTree>
    <p:extLst>
      <p:ext uri="{BB962C8B-B14F-4D97-AF65-F5344CB8AC3E}">
        <p14:creationId xmlns:p14="http://schemas.microsoft.com/office/powerpoint/2010/main" val="2034923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366B51C-2881-45C8-A5E7-FF5AECD0FD8A}"/>
              </a:ext>
            </a:extLst>
          </p:cNvPr>
          <p:cNvSpPr txBox="1"/>
          <p:nvPr/>
        </p:nvSpPr>
        <p:spPr>
          <a:xfrm>
            <a:off x="564776" y="600635"/>
            <a:ext cx="10901083" cy="1938992"/>
          </a:xfrm>
          <a:prstGeom prst="rect">
            <a:avLst/>
          </a:prstGeom>
          <a:noFill/>
        </p:spPr>
        <p:txBody>
          <a:bodyPr wrap="square" rtlCol="0">
            <a:spAutoFit/>
          </a:bodyPr>
          <a:lstStyle/>
          <a:p>
            <a:r>
              <a:rPr lang="en-IN" sz="2400" dirty="0">
                <a:solidFill>
                  <a:schemeClr val="tx2"/>
                </a:solidFill>
              </a:rPr>
              <a:t>In previous semester the main work is performed on the second deliverable that is preparation of input files for calculations, for this we have installed software </a:t>
            </a:r>
            <a:r>
              <a:rPr lang="en-IN" sz="2400" b="1" i="1" dirty="0">
                <a:solidFill>
                  <a:schemeClr val="tx2"/>
                </a:solidFill>
              </a:rPr>
              <a:t>vesta</a:t>
            </a:r>
            <a:r>
              <a:rPr lang="en-IN" sz="2400" dirty="0">
                <a:solidFill>
                  <a:schemeClr val="tx2"/>
                </a:solidFill>
              </a:rPr>
              <a:t> in which we created  unit cells of various compounds using the necessary data , that are lattice parameters ,crystal structure ,space group etc.</a:t>
            </a:r>
          </a:p>
          <a:p>
            <a:endParaRPr lang="en-IN" sz="2400" dirty="0">
              <a:solidFill>
                <a:schemeClr val="tx2"/>
              </a:solidFill>
            </a:endParaRPr>
          </a:p>
        </p:txBody>
      </p:sp>
      <p:pic>
        <p:nvPicPr>
          <p:cNvPr id="4" name="Picture 3">
            <a:extLst>
              <a:ext uri="{FF2B5EF4-FFF2-40B4-BE49-F238E27FC236}">
                <a16:creationId xmlns:a16="http://schemas.microsoft.com/office/drawing/2014/main" id="{A0135200-7923-4319-9E00-7BDA70CF6796}"/>
              </a:ext>
            </a:extLst>
          </p:cNvPr>
          <p:cNvPicPr>
            <a:picLocks noChangeAspect="1"/>
          </p:cNvPicPr>
          <p:nvPr/>
        </p:nvPicPr>
        <p:blipFill>
          <a:blip r:embed="rId2"/>
          <a:stretch>
            <a:fillRect/>
          </a:stretch>
        </p:blipFill>
        <p:spPr>
          <a:xfrm>
            <a:off x="1463393" y="2432391"/>
            <a:ext cx="8834907" cy="4001311"/>
          </a:xfrm>
          <a:prstGeom prst="rect">
            <a:avLst/>
          </a:prstGeom>
        </p:spPr>
      </p:pic>
    </p:spTree>
    <p:extLst>
      <p:ext uri="{BB962C8B-B14F-4D97-AF65-F5344CB8AC3E}">
        <p14:creationId xmlns:p14="http://schemas.microsoft.com/office/powerpoint/2010/main" val="2211390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77B8C81-7465-4C4E-BF94-1AC300E68EBF}"/>
              </a:ext>
            </a:extLst>
          </p:cNvPr>
          <p:cNvPicPr>
            <a:picLocks noChangeAspect="1"/>
          </p:cNvPicPr>
          <p:nvPr/>
        </p:nvPicPr>
        <p:blipFill>
          <a:blip r:embed="rId2"/>
          <a:stretch>
            <a:fillRect/>
          </a:stretch>
        </p:blipFill>
        <p:spPr>
          <a:xfrm>
            <a:off x="1691299" y="1134208"/>
            <a:ext cx="8295384" cy="4807769"/>
          </a:xfrm>
          <a:prstGeom prst="rect">
            <a:avLst/>
          </a:prstGeom>
        </p:spPr>
      </p:pic>
      <p:sp>
        <p:nvSpPr>
          <p:cNvPr id="5" name="TextBox 4">
            <a:extLst>
              <a:ext uri="{FF2B5EF4-FFF2-40B4-BE49-F238E27FC236}">
                <a16:creationId xmlns:a16="http://schemas.microsoft.com/office/drawing/2014/main" id="{6B3813E3-7985-442D-BA52-5B0776638ECB}"/>
              </a:ext>
            </a:extLst>
          </p:cNvPr>
          <p:cNvSpPr txBox="1"/>
          <p:nvPr/>
        </p:nvSpPr>
        <p:spPr>
          <a:xfrm>
            <a:off x="4150659" y="6148898"/>
            <a:ext cx="6096000" cy="461665"/>
          </a:xfrm>
          <a:prstGeom prst="rect">
            <a:avLst/>
          </a:prstGeom>
          <a:noFill/>
        </p:spPr>
        <p:txBody>
          <a:bodyPr wrap="square">
            <a:spAutoFit/>
          </a:bodyPr>
          <a:lstStyle/>
          <a:p>
            <a:r>
              <a:rPr lang="en-IN" sz="2400" b="1" dirty="0"/>
              <a:t>lattice planes and directions</a:t>
            </a:r>
          </a:p>
        </p:txBody>
      </p:sp>
    </p:spTree>
    <p:extLst>
      <p:ext uri="{BB962C8B-B14F-4D97-AF65-F5344CB8AC3E}">
        <p14:creationId xmlns:p14="http://schemas.microsoft.com/office/powerpoint/2010/main" val="4267419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FE203FA-38D7-4BB8-9D63-AB77E6B103FA}"/>
              </a:ext>
            </a:extLst>
          </p:cNvPr>
          <p:cNvPicPr>
            <a:picLocks noChangeAspect="1"/>
          </p:cNvPicPr>
          <p:nvPr/>
        </p:nvPicPr>
        <p:blipFill>
          <a:blip r:embed="rId2"/>
          <a:stretch>
            <a:fillRect/>
          </a:stretch>
        </p:blipFill>
        <p:spPr>
          <a:xfrm>
            <a:off x="540660" y="514898"/>
            <a:ext cx="5409127" cy="4053191"/>
          </a:xfrm>
          <a:prstGeom prst="rect">
            <a:avLst/>
          </a:prstGeom>
        </p:spPr>
      </p:pic>
      <p:pic>
        <p:nvPicPr>
          <p:cNvPr id="5" name="Picture 4">
            <a:extLst>
              <a:ext uri="{FF2B5EF4-FFF2-40B4-BE49-F238E27FC236}">
                <a16:creationId xmlns:a16="http://schemas.microsoft.com/office/drawing/2014/main" id="{98FB1AA8-2C51-4E26-A5B5-8FBA0C574102}"/>
              </a:ext>
            </a:extLst>
          </p:cNvPr>
          <p:cNvPicPr>
            <a:picLocks noChangeAspect="1"/>
          </p:cNvPicPr>
          <p:nvPr/>
        </p:nvPicPr>
        <p:blipFill>
          <a:blip r:embed="rId3"/>
          <a:stretch>
            <a:fillRect/>
          </a:stretch>
        </p:blipFill>
        <p:spPr>
          <a:xfrm>
            <a:off x="6696383" y="1192306"/>
            <a:ext cx="4828491" cy="3048858"/>
          </a:xfrm>
          <a:prstGeom prst="rect">
            <a:avLst/>
          </a:prstGeom>
        </p:spPr>
      </p:pic>
      <p:sp>
        <p:nvSpPr>
          <p:cNvPr id="7" name="TextBox 6">
            <a:extLst>
              <a:ext uri="{FF2B5EF4-FFF2-40B4-BE49-F238E27FC236}">
                <a16:creationId xmlns:a16="http://schemas.microsoft.com/office/drawing/2014/main" id="{A0B25513-86CB-4647-ACE7-37109B86E919}"/>
              </a:ext>
            </a:extLst>
          </p:cNvPr>
          <p:cNvSpPr txBox="1"/>
          <p:nvPr/>
        </p:nvSpPr>
        <p:spPr>
          <a:xfrm>
            <a:off x="2034987" y="4640796"/>
            <a:ext cx="6096000" cy="523220"/>
          </a:xfrm>
          <a:prstGeom prst="rect">
            <a:avLst/>
          </a:prstGeom>
          <a:noFill/>
        </p:spPr>
        <p:txBody>
          <a:bodyPr wrap="square">
            <a:spAutoFit/>
          </a:bodyPr>
          <a:lstStyle/>
          <a:p>
            <a:r>
              <a:rPr lang="en-IN" sz="2800" b="0" i="0" u="none" strike="noStrike" baseline="0">
                <a:solidFill>
                  <a:srgbClr val="000000"/>
                </a:solidFill>
              </a:rPr>
              <a:t>MoTe2</a:t>
            </a:r>
            <a:r>
              <a:rPr lang="en-IN" sz="1200" b="0" i="0" u="none" strike="noStrike" baseline="0">
                <a:solidFill>
                  <a:srgbClr val="000000"/>
                </a:solidFill>
              </a:rPr>
              <a:t> </a:t>
            </a:r>
            <a:endParaRPr lang="en-IN" dirty="0"/>
          </a:p>
        </p:txBody>
      </p:sp>
      <p:sp>
        <p:nvSpPr>
          <p:cNvPr id="8" name="TextBox 7">
            <a:extLst>
              <a:ext uri="{FF2B5EF4-FFF2-40B4-BE49-F238E27FC236}">
                <a16:creationId xmlns:a16="http://schemas.microsoft.com/office/drawing/2014/main" id="{C55F56BB-B07C-4215-BCEB-94CF7F1E518F}"/>
              </a:ext>
            </a:extLst>
          </p:cNvPr>
          <p:cNvSpPr txBox="1"/>
          <p:nvPr/>
        </p:nvSpPr>
        <p:spPr>
          <a:xfrm>
            <a:off x="7476564" y="4379830"/>
            <a:ext cx="6096000" cy="523220"/>
          </a:xfrm>
          <a:prstGeom prst="rect">
            <a:avLst/>
          </a:prstGeom>
          <a:noFill/>
        </p:spPr>
        <p:txBody>
          <a:bodyPr wrap="square">
            <a:spAutoFit/>
          </a:bodyPr>
          <a:lstStyle/>
          <a:p>
            <a:r>
              <a:rPr lang="en-US" sz="2800" b="0" i="0" u="none" strike="noStrike" baseline="0" dirty="0">
                <a:solidFill>
                  <a:srgbClr val="000000"/>
                </a:solidFill>
                <a:latin typeface="Calibri" panose="020F0502020204030204" pitchFamily="34" charset="0"/>
              </a:rPr>
              <a:t>(110) closed packed plane </a:t>
            </a:r>
            <a:endParaRPr lang="en-IN" dirty="0"/>
          </a:p>
        </p:txBody>
      </p:sp>
    </p:spTree>
    <p:extLst>
      <p:ext uri="{BB962C8B-B14F-4D97-AF65-F5344CB8AC3E}">
        <p14:creationId xmlns:p14="http://schemas.microsoft.com/office/powerpoint/2010/main" val="99642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4FBFC6-07C8-4B68-BEC3-768143D11D03}"/>
              </a:ext>
            </a:extLst>
          </p:cNvPr>
          <p:cNvPicPr>
            <a:picLocks noChangeAspect="1"/>
          </p:cNvPicPr>
          <p:nvPr/>
        </p:nvPicPr>
        <p:blipFill>
          <a:blip r:embed="rId2"/>
          <a:stretch>
            <a:fillRect/>
          </a:stretch>
        </p:blipFill>
        <p:spPr>
          <a:xfrm>
            <a:off x="1642056" y="62754"/>
            <a:ext cx="9049547" cy="5379872"/>
          </a:xfrm>
          <a:prstGeom prst="rect">
            <a:avLst/>
          </a:prstGeom>
        </p:spPr>
      </p:pic>
      <p:sp>
        <p:nvSpPr>
          <p:cNvPr id="5" name="TextBox 4">
            <a:extLst>
              <a:ext uri="{FF2B5EF4-FFF2-40B4-BE49-F238E27FC236}">
                <a16:creationId xmlns:a16="http://schemas.microsoft.com/office/drawing/2014/main" id="{60622BE6-B22F-4B78-810C-19D418E64403}"/>
              </a:ext>
            </a:extLst>
          </p:cNvPr>
          <p:cNvSpPr txBox="1"/>
          <p:nvPr/>
        </p:nvSpPr>
        <p:spPr>
          <a:xfrm>
            <a:off x="3756211" y="5442626"/>
            <a:ext cx="6096000" cy="461665"/>
          </a:xfrm>
          <a:prstGeom prst="rect">
            <a:avLst/>
          </a:prstGeom>
          <a:noFill/>
        </p:spPr>
        <p:txBody>
          <a:bodyPr wrap="square">
            <a:spAutoFit/>
          </a:bodyPr>
          <a:lstStyle/>
          <a:p>
            <a:r>
              <a:rPr lang="en-US" sz="2400" b="0" i="0" u="none" strike="noStrike" baseline="0" dirty="0">
                <a:solidFill>
                  <a:srgbClr val="000000"/>
                </a:solidFill>
                <a:latin typeface="Calibri" panose="020F0502020204030204" pitchFamily="34" charset="0"/>
              </a:rPr>
              <a:t>charge density unit cell of NaCl </a:t>
            </a:r>
            <a:endParaRPr lang="en-IN" sz="2400" dirty="0"/>
          </a:p>
        </p:txBody>
      </p:sp>
      <p:sp>
        <p:nvSpPr>
          <p:cNvPr id="7" name="TextBox 6">
            <a:extLst>
              <a:ext uri="{FF2B5EF4-FFF2-40B4-BE49-F238E27FC236}">
                <a16:creationId xmlns:a16="http://schemas.microsoft.com/office/drawing/2014/main" id="{49958A1E-E597-47CA-8688-4C9A0315A2CD}"/>
              </a:ext>
            </a:extLst>
          </p:cNvPr>
          <p:cNvSpPr txBox="1"/>
          <p:nvPr/>
        </p:nvSpPr>
        <p:spPr>
          <a:xfrm>
            <a:off x="2814918" y="6064188"/>
            <a:ext cx="6096000" cy="646331"/>
          </a:xfrm>
          <a:prstGeom prst="rect">
            <a:avLst/>
          </a:prstGeom>
          <a:noFill/>
        </p:spPr>
        <p:txBody>
          <a:bodyPr wrap="square">
            <a:spAutoFit/>
          </a:bodyPr>
          <a:lstStyle/>
          <a:p>
            <a:r>
              <a:rPr lang="en-US" sz="1800" b="0" i="0" u="none" strike="noStrike" baseline="0" dirty="0">
                <a:solidFill>
                  <a:srgbClr val="000000"/>
                </a:solidFill>
                <a:latin typeface="Calibri" panose="020F0502020204030204" pitchFamily="34" charset="0"/>
              </a:rPr>
              <a:t>Here the green </a:t>
            </a:r>
            <a:r>
              <a:rPr lang="en-US" sz="1800" b="0" i="0" u="none" strike="noStrike" baseline="0" dirty="0" err="1">
                <a:solidFill>
                  <a:srgbClr val="000000"/>
                </a:solidFill>
                <a:latin typeface="Calibri" panose="020F0502020204030204" pitchFamily="34" charset="0"/>
              </a:rPr>
              <a:t>isosurface</a:t>
            </a:r>
            <a:r>
              <a:rPr lang="en-US" sz="1800" b="0" i="0" u="none" strike="noStrike" baseline="0" dirty="0">
                <a:solidFill>
                  <a:srgbClr val="000000"/>
                </a:solidFill>
                <a:latin typeface="Calibri" panose="020F0502020204030204" pitchFamily="34" charset="0"/>
              </a:rPr>
              <a:t> depicts the positive charge and red surface depicts the negative charge around atoms. </a:t>
            </a:r>
            <a:endParaRPr lang="en-IN" dirty="0"/>
          </a:p>
        </p:txBody>
      </p:sp>
    </p:spTree>
    <p:extLst>
      <p:ext uri="{BB962C8B-B14F-4D97-AF65-F5344CB8AC3E}">
        <p14:creationId xmlns:p14="http://schemas.microsoft.com/office/powerpoint/2010/main" val="769650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FCA961-EA4F-4134-924E-3D52D4F99402}"/>
              </a:ext>
            </a:extLst>
          </p:cNvPr>
          <p:cNvPicPr>
            <a:picLocks noChangeAspect="1"/>
          </p:cNvPicPr>
          <p:nvPr/>
        </p:nvPicPr>
        <p:blipFill>
          <a:blip r:embed="rId2"/>
          <a:stretch>
            <a:fillRect/>
          </a:stretch>
        </p:blipFill>
        <p:spPr>
          <a:xfrm>
            <a:off x="1377913" y="1327458"/>
            <a:ext cx="5498267" cy="3705839"/>
          </a:xfrm>
          <a:prstGeom prst="rect">
            <a:avLst/>
          </a:prstGeom>
        </p:spPr>
      </p:pic>
      <p:pic>
        <p:nvPicPr>
          <p:cNvPr id="5" name="Picture 4">
            <a:extLst>
              <a:ext uri="{FF2B5EF4-FFF2-40B4-BE49-F238E27FC236}">
                <a16:creationId xmlns:a16="http://schemas.microsoft.com/office/drawing/2014/main" id="{B299AE20-960A-4DAA-B5DB-514185C3E315}"/>
              </a:ext>
            </a:extLst>
          </p:cNvPr>
          <p:cNvPicPr>
            <a:picLocks noChangeAspect="1"/>
          </p:cNvPicPr>
          <p:nvPr/>
        </p:nvPicPr>
        <p:blipFill>
          <a:blip r:embed="rId3"/>
          <a:stretch>
            <a:fillRect/>
          </a:stretch>
        </p:blipFill>
        <p:spPr>
          <a:xfrm>
            <a:off x="6876180" y="1327458"/>
            <a:ext cx="4912407" cy="3694779"/>
          </a:xfrm>
          <a:prstGeom prst="rect">
            <a:avLst/>
          </a:prstGeom>
        </p:spPr>
      </p:pic>
      <p:sp>
        <p:nvSpPr>
          <p:cNvPr id="7" name="TextBox 6">
            <a:extLst>
              <a:ext uri="{FF2B5EF4-FFF2-40B4-BE49-F238E27FC236}">
                <a16:creationId xmlns:a16="http://schemas.microsoft.com/office/drawing/2014/main" id="{80E17356-7009-4538-BC3F-18721231EF98}"/>
              </a:ext>
            </a:extLst>
          </p:cNvPr>
          <p:cNvSpPr txBox="1"/>
          <p:nvPr/>
        </p:nvSpPr>
        <p:spPr>
          <a:xfrm>
            <a:off x="2913528" y="5299709"/>
            <a:ext cx="7404847" cy="461665"/>
          </a:xfrm>
          <a:prstGeom prst="rect">
            <a:avLst/>
          </a:prstGeom>
          <a:noFill/>
        </p:spPr>
        <p:txBody>
          <a:bodyPr wrap="square">
            <a:spAutoFit/>
          </a:bodyPr>
          <a:lstStyle/>
          <a:p>
            <a:r>
              <a:rPr lang="en-US" sz="2400" b="1" dirty="0"/>
              <a:t>monolayer of the unit cell ( MoTe2)</a:t>
            </a:r>
            <a:endParaRPr lang="en-IN" sz="2400" b="1" dirty="0"/>
          </a:p>
        </p:txBody>
      </p:sp>
    </p:spTree>
    <p:extLst>
      <p:ext uri="{BB962C8B-B14F-4D97-AF65-F5344CB8AC3E}">
        <p14:creationId xmlns:p14="http://schemas.microsoft.com/office/powerpoint/2010/main" val="105071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75CC51-90DC-4CCA-A066-F247FEC35974}"/>
              </a:ext>
            </a:extLst>
          </p:cNvPr>
          <p:cNvPicPr>
            <a:picLocks noChangeAspect="1"/>
          </p:cNvPicPr>
          <p:nvPr/>
        </p:nvPicPr>
        <p:blipFill>
          <a:blip r:embed="rId2"/>
          <a:stretch>
            <a:fillRect/>
          </a:stretch>
        </p:blipFill>
        <p:spPr>
          <a:xfrm>
            <a:off x="2787392" y="326610"/>
            <a:ext cx="6347643" cy="4865004"/>
          </a:xfrm>
          <a:prstGeom prst="rect">
            <a:avLst/>
          </a:prstGeom>
        </p:spPr>
      </p:pic>
      <p:sp>
        <p:nvSpPr>
          <p:cNvPr id="5" name="TextBox 4">
            <a:extLst>
              <a:ext uri="{FF2B5EF4-FFF2-40B4-BE49-F238E27FC236}">
                <a16:creationId xmlns:a16="http://schemas.microsoft.com/office/drawing/2014/main" id="{72CE767E-49BE-4748-AFE2-707976BB2DBC}"/>
              </a:ext>
            </a:extLst>
          </p:cNvPr>
          <p:cNvSpPr txBox="1"/>
          <p:nvPr/>
        </p:nvSpPr>
        <p:spPr>
          <a:xfrm>
            <a:off x="3128682" y="5521370"/>
            <a:ext cx="6096000" cy="369332"/>
          </a:xfrm>
          <a:prstGeom prst="rect">
            <a:avLst/>
          </a:prstGeom>
          <a:noFill/>
        </p:spPr>
        <p:txBody>
          <a:bodyPr wrap="square">
            <a:spAutoFit/>
          </a:bodyPr>
          <a:lstStyle/>
          <a:p>
            <a:r>
              <a:rPr lang="en-US" b="1" dirty="0"/>
              <a:t>Unit cell of heterolayer with layers of MoTe2 and MoS2</a:t>
            </a:r>
            <a:endParaRPr lang="en-IN" b="1" dirty="0"/>
          </a:p>
        </p:txBody>
      </p:sp>
    </p:spTree>
    <p:extLst>
      <p:ext uri="{BB962C8B-B14F-4D97-AF65-F5344CB8AC3E}">
        <p14:creationId xmlns:p14="http://schemas.microsoft.com/office/powerpoint/2010/main" val="3738698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253</TotalTime>
  <Words>1352</Words>
  <Application>Microsoft Office PowerPoint</Application>
  <PresentationFormat>Widescreen</PresentationFormat>
  <Paragraphs>122</Paragraphs>
  <Slides>26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Calibri</vt:lpstr>
      <vt:lpstr>Cambria Math</vt:lpstr>
      <vt:lpstr>NexusSans</vt:lpstr>
      <vt:lpstr>Roboto</vt:lpstr>
      <vt:lpstr>Wingdings</vt:lpstr>
      <vt:lpstr>Educational subjects 16x9</vt:lpstr>
      <vt:lpstr>Design Credit</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Physical Work done on Linux</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Credit</dc:title>
  <dc:creator>Nishiv singh</dc:creator>
  <cp:lastModifiedBy>Nishiv singh</cp:lastModifiedBy>
  <cp:revision>10</cp:revision>
  <dcterms:created xsi:type="dcterms:W3CDTF">2022-05-02T08:40:05Z</dcterms:created>
  <dcterms:modified xsi:type="dcterms:W3CDTF">2022-05-03T07:37:38Z</dcterms:modified>
</cp:coreProperties>
</file>

<file path=docProps/thumbnail.jpeg>
</file>